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89" r:id="rId1"/>
  </p:sldMasterIdLst>
  <p:notesMasterIdLst>
    <p:notesMasterId r:id="rId22"/>
  </p:notesMasterIdLst>
  <p:handoutMasterIdLst>
    <p:handoutMasterId r:id="rId23"/>
  </p:handoutMasterIdLst>
  <p:sldIdLst>
    <p:sldId id="866" r:id="rId2"/>
    <p:sldId id="873" r:id="rId3"/>
    <p:sldId id="882" r:id="rId4"/>
    <p:sldId id="876" r:id="rId5"/>
    <p:sldId id="875" r:id="rId6"/>
    <p:sldId id="880" r:id="rId7"/>
    <p:sldId id="891" r:id="rId8"/>
    <p:sldId id="877" r:id="rId9"/>
    <p:sldId id="878" r:id="rId10"/>
    <p:sldId id="879" r:id="rId11"/>
    <p:sldId id="889" r:id="rId12"/>
    <p:sldId id="883" r:id="rId13"/>
    <p:sldId id="890" r:id="rId14"/>
    <p:sldId id="893" r:id="rId15"/>
    <p:sldId id="884" r:id="rId16"/>
    <p:sldId id="885" r:id="rId17"/>
    <p:sldId id="888" r:id="rId18"/>
    <p:sldId id="892" r:id="rId19"/>
    <p:sldId id="886" r:id="rId20"/>
    <p:sldId id="887" r:id="rId21"/>
  </p:sldIdLst>
  <p:sldSz cx="12192000" cy="6858000"/>
  <p:notesSz cx="9601200" cy="7315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92480" autoAdjust="0"/>
  </p:normalViewPr>
  <p:slideViewPr>
    <p:cSldViewPr>
      <p:cViewPr varScale="1">
        <p:scale>
          <a:sx n="82" d="100"/>
          <a:sy n="82" d="100"/>
        </p:scale>
        <p:origin x="720" y="67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198" cy="7619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B98140F1-1235-1BF5-0C40-1ADB35DE028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51" tIns="48325" rIns="96651" bIns="48325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buFont typeface="Arial" panose="020B0604020202020204" pitchFamily="34" charset="0"/>
              <a:buNone/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C995AE39-C07B-445D-FDF1-098293075E9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51" tIns="48325" rIns="96651" bIns="48325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buFont typeface="Arial" panose="020B0604020202020204" pitchFamily="34" charset="0"/>
              <a:buNone/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0180" name="Rectangle 4">
            <a:extLst>
              <a:ext uri="{FF2B5EF4-FFF2-40B4-BE49-F238E27FC236}">
                <a16:creationId xmlns:a16="http://schemas.microsoft.com/office/drawing/2014/main" id="{79CD6977-D1B3-644D-255C-81CFE260F3E8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51" tIns="48325" rIns="96651" bIns="48325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buFont typeface="Arial" panose="020B0604020202020204" pitchFamily="34" charset="0"/>
              <a:buNone/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0181" name="Rectangle 5">
            <a:extLst>
              <a:ext uri="{FF2B5EF4-FFF2-40B4-BE49-F238E27FC236}">
                <a16:creationId xmlns:a16="http://schemas.microsoft.com/office/drawing/2014/main" id="{CAF083E6-D659-DA97-75C7-9187A7B0463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51" tIns="48325" rIns="96651" bIns="48325" numCol="1" anchor="b" anchorCtr="0" compatLnSpc="1"/>
          <a:lstStyle>
            <a:lvl1pPr algn="r" defTabSz="967105" eaLnBrk="1" hangingPunct="1">
              <a:buFontTx/>
              <a:buNone/>
              <a:defRPr sz="1400">
                <a:latin typeface="Arial" panose="020B0604020202090204" pitchFamily="34" charset="0"/>
              </a:defRPr>
            </a:lvl1pPr>
          </a:lstStyle>
          <a:p>
            <a:pPr>
              <a:defRPr/>
            </a:pPr>
            <a:fld id="{170DBA4B-F1CC-40F9-8FCE-F428A562DA6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57461A79-CE0E-4DDE-5E23-43A7129699F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51" tIns="48325" rIns="96651" bIns="48325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buFont typeface="Arial" panose="020B0604020202020204" pitchFamily="34" charset="0"/>
              <a:buNone/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38096BBE-A997-F4EE-9996-E4D66277751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51" tIns="48325" rIns="96651" bIns="48325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buFont typeface="Arial" panose="020B0604020202020204" pitchFamily="34" charset="0"/>
              <a:buNone/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9460" name="Rectangle 4">
            <a:extLst>
              <a:ext uri="{FF2B5EF4-FFF2-40B4-BE49-F238E27FC236}">
                <a16:creationId xmlns:a16="http://schemas.microsoft.com/office/drawing/2014/main" id="{7AC99A23-4516-22F3-3B24-6548763943B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 bwMode="auto">
          <a:xfrm>
            <a:off x="2362200" y="549275"/>
            <a:ext cx="48768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>
            <a:extLst>
              <a:ext uri="{FF2B5EF4-FFF2-40B4-BE49-F238E27FC236}">
                <a16:creationId xmlns:a16="http://schemas.microsoft.com/office/drawing/2014/main" id="{5F62333C-A00A-A789-C6D0-1B844C2F1E4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438" y="3475038"/>
            <a:ext cx="7680325" cy="32908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51" tIns="48325" rIns="96651" bIns="48325" numCol="1" anchor="t" anchorCtr="0" compatLnSpc="1"/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9222" name="Rectangle 6">
            <a:extLst>
              <a:ext uri="{FF2B5EF4-FFF2-40B4-BE49-F238E27FC236}">
                <a16:creationId xmlns:a16="http://schemas.microsoft.com/office/drawing/2014/main" id="{302B69E3-C630-FEE0-4B1A-BD1ABE926C9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51" tIns="48325" rIns="96651" bIns="48325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buFont typeface="Arial" panose="020B0604020202020204" pitchFamily="34" charset="0"/>
              <a:buNone/>
              <a:defRPr sz="14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223" name="Rectangle 7">
            <a:extLst>
              <a:ext uri="{FF2B5EF4-FFF2-40B4-BE49-F238E27FC236}">
                <a16:creationId xmlns:a16="http://schemas.microsoft.com/office/drawing/2014/main" id="{4531807F-3728-1D7C-8C9E-83E96D72987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6651" tIns="48325" rIns="96651" bIns="48325" numCol="1" anchor="b" anchorCtr="0" compatLnSpc="1"/>
          <a:lstStyle>
            <a:lvl1pPr algn="r" defTabSz="967105" eaLnBrk="1" hangingPunct="1">
              <a:buFontTx/>
              <a:buNone/>
              <a:defRPr sz="1400">
                <a:latin typeface="Arial" panose="020B0604020202090204" pitchFamily="34" charset="0"/>
              </a:defRPr>
            </a:lvl1pPr>
          </a:lstStyle>
          <a:p>
            <a:pPr>
              <a:defRPr/>
            </a:pPr>
            <a:fld id="{17BB3E91-DC43-4BD1-8FE4-4D600FB94D0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90204" pitchFamily="34" charset="0"/>
        <a:ea typeface="+mn-ea"/>
        <a:cs typeface="Arial" panose="020B0604020202090204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90204" pitchFamily="34" charset="0"/>
        <a:ea typeface="+mn-ea"/>
        <a:cs typeface="Arial" panose="020B0604020202090204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90204" pitchFamily="34" charset="0"/>
        <a:ea typeface="+mn-ea"/>
        <a:cs typeface="Arial" panose="020B0604020202090204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90204" pitchFamily="34" charset="0"/>
        <a:ea typeface="+mn-ea"/>
        <a:cs typeface="Arial" panose="020B0604020202090204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90204" pitchFamily="34" charset="0"/>
        <a:ea typeface="+mn-ea"/>
        <a:cs typeface="Arial" panose="020B060402020209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50DC84C5-18B8-5FCE-3E78-F9AF00A636E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xfrm>
            <a:off x="3427413" y="7896225"/>
            <a:ext cx="2622550" cy="41433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>
              <a:buFont typeface="Arial" panose="020B0604020202020204" pitchFamily="34" charset="0"/>
              <a:buNone/>
            </a:pPr>
            <a:r>
              <a:rPr lang="en-US" altLang="en-US">
                <a:solidFill>
                  <a:srgbClr val="000000"/>
                </a:solidFill>
                <a:latin typeface="Calibri" panose="020F0502020204030204" pitchFamily="34" charset="0"/>
                <a:ea typeface="MS PGothic" panose="020B0600070205080204" pitchFamily="34" charset="-128"/>
              </a:rPr>
              <a:t>*</a:t>
            </a:r>
          </a:p>
        </p:txBody>
      </p:sp>
      <p:sp>
        <p:nvSpPr>
          <p:cNvPr id="22531" name="Text Box 1">
            <a:extLst>
              <a:ext uri="{FF2B5EF4-FFF2-40B4-BE49-F238E27FC236}">
                <a16:creationId xmlns:a16="http://schemas.microsoft.com/office/drawing/2014/main" id="{A33C5CC7-4611-8984-BE2C-649AD30D2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0925" y="798513"/>
            <a:ext cx="3948113" cy="287655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73639" tIns="36819" rIns="73639" bIns="36819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93000"/>
              </a:lnSpc>
              <a:buSzPct val="45000"/>
              <a:buFont typeface="Arial" panose="020B0604020202020204" pitchFamily="34" charset="0"/>
              <a:buNone/>
            </a:pPr>
            <a:endParaRPr lang="en-US" altLang="en-US" sz="2700">
              <a:solidFill>
                <a:srgbClr val="FFFFFF"/>
              </a:solidFill>
              <a:latin typeface="Times New Roman" panose="02020603050405020304" pitchFamily="18" charset="0"/>
              <a:ea typeface="MS PGothic" panose="020B0600070205080204" pitchFamily="34" charset="-128"/>
            </a:endParaRPr>
          </a:p>
        </p:txBody>
      </p:sp>
      <p:sp>
        <p:nvSpPr>
          <p:cNvPr id="22532" name="Rectangle 2">
            <a:extLst>
              <a:ext uri="{FF2B5EF4-FFF2-40B4-BE49-F238E27FC236}">
                <a16:creationId xmlns:a16="http://schemas.microsoft.com/office/drawing/2014/main" id="{49C58C19-9E85-B295-9A2D-8623058B9DC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35038" y="3954463"/>
            <a:ext cx="4178300" cy="3186112"/>
          </a:xfrm>
        </p:spPr>
        <p:txBody>
          <a:bodyPr wrap="none" lIns="0" tIns="0" rIns="0" bIns="0" anchor="ctr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533" name="Footer Placeholder 1">
            <a:extLst>
              <a:ext uri="{FF2B5EF4-FFF2-40B4-BE49-F238E27FC236}">
                <a16:creationId xmlns:a16="http://schemas.microsoft.com/office/drawing/2014/main" id="{8434919E-E451-8574-C889-62DC1C0A522E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>
          <a:xfrm>
            <a:off x="0" y="7896225"/>
            <a:ext cx="2622550" cy="41433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r>
              <a:rPr lang="en-US" altLang="zh-CN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Chandra prakash</a:t>
            </a:r>
          </a:p>
        </p:txBody>
      </p:sp>
      <p:sp>
        <p:nvSpPr>
          <p:cNvPr id="22534" name="Header Placeholder 2">
            <a:extLst>
              <a:ext uri="{FF2B5EF4-FFF2-40B4-BE49-F238E27FC236}">
                <a16:creationId xmlns:a16="http://schemas.microsoft.com/office/drawing/2014/main" id="{DB373D60-F301-E896-46C1-2BBD43ADB2D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>
          <a:xfrm>
            <a:off x="0" y="0"/>
            <a:ext cx="2622550" cy="4159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r>
              <a:rPr lang="en-US" altLang="zh-CN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RAMAN LAB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noProof="1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569BA-197F-485B-7B8D-41DD60251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A08502-73D2-4E93-92C3-CE43B156B68A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6D3326-3203-5E9C-B521-F52C9E98B5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4E9676D5-CBEC-47EE-B60F-7C707CE7DE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722B89-94CF-0970-1A20-16E055F2B85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3164127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CEF55-E04B-E93B-64E1-83A6C389A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2C8196-D8B7-4701-8AF4-F4B8AC6D5F5B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62C16-CBDC-D39A-1AFE-33FDFB15FA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E465402C-A02B-466F-8D50-BFE8E72BABC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77D6C-F02A-5946-C382-B8CB9CA3E90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41717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6800" y="346075"/>
            <a:ext cx="2590800" cy="5713413"/>
          </a:xfrm>
        </p:spPr>
        <p:txBody>
          <a:bodyPr vert="eaVert"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346075"/>
            <a:ext cx="7569200" cy="5713413"/>
          </a:xfrm>
        </p:spPr>
        <p:txBody>
          <a:bodyPr vert="eaVert"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C54A9-9977-5BF5-7ED5-C6B2E0A16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62127D-1768-4049-89AD-B585A345E85A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9C411F-FDD5-C90A-C2A3-8770BE55DB4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FB35448E-530A-4400-B662-E6FC85AB9EF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207D94-673D-72A2-F5F8-FFEC0347680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661977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85988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88"/>
            <a:ext cx="5384800" cy="2187575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23001E5-A38F-4F7C-8131-D20715E5D3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D4C340-9B47-4E3B-8C1B-82CA264F9840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425419D-BC55-A867-3D9F-2D23C3146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8AB1BA-951B-640B-3D6A-664763B02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27E13B1A-AB97-4D49-ACCE-8CBAB90F48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723937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219200"/>
          </a:xfrm>
        </p:spPr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Online Image Placeholder 3"/>
          <p:cNvSpPr>
            <a:spLocks noGrp="1"/>
          </p:cNvSpPr>
          <p:nvPr>
            <p:ph type="clipArt"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/>
            <a:r>
              <a:rPr lang="en-GB" noProof="0"/>
              <a:t>Click icon to add online image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F04507-8F4A-529D-EF52-A91259C51C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160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72F86-88B9-73C6-AF04-CE68D400A19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>
                <a:ea typeface="PMingLiU" pitchFamily="18" charset="-120"/>
                <a:cs typeface="Arial" panose="020B0604020202090204" pitchFamily="34" charset="0"/>
              </a:defRPr>
            </a:lvl1pPr>
          </a:lstStyle>
          <a:p>
            <a:pPr>
              <a:defRPr/>
            </a:pPr>
            <a:fld id="{B32C83C8-62ED-4CB9-B901-31B32DA377C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C22E1BBC-CAA5-1DBE-DD6C-F0FF0685B962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852D2E-D681-4D17-AE7C-68B2FD5ED366}" type="datetime1">
              <a:rPr lang="en-US" altLang="en-US" smtClean="0"/>
              <a:t>5/14/2025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54724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70445F48-CA81-D2C7-62CD-B1BFA173E95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CD6D2B-3031-4E4E-B0DC-6DBD1577289C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50AC6E21-8195-5910-FD8B-3652DA18F3D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3ABC42-841F-492E-B97F-28A352CF423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7E59197-2E8C-19E4-B845-F47A39438435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4096399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04800"/>
            <a:ext cx="10363200" cy="685800"/>
          </a:xfrm>
        </p:spPr>
        <p:txBody>
          <a:bodyPr/>
          <a:lstStyle/>
          <a:p>
            <a:r>
              <a:rPr lang="en-US" noProof="1"/>
              <a:t>Click to edit Master title style</a:t>
            </a:r>
            <a:endParaRPr lang="en-IN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066800"/>
            <a:ext cx="10363200" cy="243840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IN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657600"/>
            <a:ext cx="10363200" cy="2438400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IN" noProof="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E56C38-4D22-FD11-74E9-8ED2C21BD5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E38663-F18E-4B6B-9705-F953142D5577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74BFDC-2D38-CD28-9F58-5DB730FA2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BC489-6D93-7E1F-9239-46C82194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45FCAC-913B-46AD-B1EE-B3EE57688CB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90976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sz="half" idx="1"/>
          </p:nvPr>
        </p:nvSpPr>
        <p:spPr>
          <a:xfrm>
            <a:off x="914400" y="1371600"/>
            <a:ext cx="5080000" cy="4687888"/>
          </a:xfrm>
          <a:prstGeom prst="rect">
            <a:avLst/>
          </a:prstGeom>
        </p:spPr>
        <p:txBody>
          <a:bodyPr/>
          <a:lstStyle>
            <a:lvl3pPr marL="1234440" indent="-320040"/>
            <a:lvl4pPr marL="1727200" indent="-355600"/>
            <a:lvl5pPr marL="2184400" indent="-355600"/>
          </a:lstStyle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2" name="Shape 47">
            <a:extLst>
              <a:ext uri="{FF2B5EF4-FFF2-40B4-BE49-F238E27FC236}">
                <a16:creationId xmlns:a16="http://schemas.microsoft.com/office/drawing/2014/main" id="{9526985E-3B93-B4C8-AD2E-537BFD207B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15B5E2-6174-4FFF-AF96-BB855BA5701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3" name="Date Placeholder 1">
            <a:extLst>
              <a:ext uri="{FF2B5EF4-FFF2-40B4-BE49-F238E27FC236}">
                <a16:creationId xmlns:a16="http://schemas.microsoft.com/office/drawing/2014/main" id="{84CC13BD-2994-9E8C-C8BA-412F480C8E4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B74B48-E56E-4BAF-A568-50ECAF0AAAAD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E958B15E-05D7-39F1-E171-6AF5BBE38F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4196810646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432800" cy="1143000"/>
          </a:xfrm>
        </p:spPr>
        <p:txBody>
          <a:bodyPr/>
          <a:lstStyle/>
          <a:p>
            <a:r>
              <a:rPr lang="en-US" noProof="1"/>
              <a:t>Click to edit Master title style</a:t>
            </a:r>
            <a:endParaRPr lang="en-IN" noProof="1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5384800" cy="2185988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IN" noProof="1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09600" y="3938588"/>
            <a:ext cx="5384800" cy="2187575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IN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6197600" y="1600200"/>
            <a:ext cx="5384800" cy="4525963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IN" noProof="1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CA33E25-3836-68D3-A837-A1610EAC55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238D3C-F5B0-45C1-ADED-837EE89EEBF1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2C461F8-8C0D-FB13-F369-695F41833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6000" y="6245225"/>
            <a:ext cx="50800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CDBE57E-E479-9292-F591-AF2FC5858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FB3FCC-B632-4105-A33C-F2DE155D0A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9258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432800" cy="1143000"/>
          </a:xfrm>
        </p:spPr>
        <p:txBody>
          <a:bodyPr/>
          <a:lstStyle/>
          <a:p>
            <a:r>
              <a:rPr lang="en-US" noProof="1"/>
              <a:t>Click to edit Master title style</a:t>
            </a:r>
            <a:endParaRPr lang="en-IN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IN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IN" noProof="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52C129-C003-4FA5-8F82-450A3473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517336-44F5-4884-AD54-F1C086FAEF2E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E90FA-38E5-38A3-E485-349516451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6000" y="6245225"/>
            <a:ext cx="50800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7D153F-FBC8-1BE8-F37B-BE522E65F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58BD91-4A95-4682-8827-9AE4E0806A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12739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asic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812241" y="22860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lIns="117825" tIns="117825" rIns="117825" bIns="117825"/>
          <a:lstStyle>
            <a:lvl1pPr marL="0" marR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9B37AA"/>
              </a:buClr>
              <a:buSzPct val="100000"/>
              <a:buFont typeface="Gloria Hallelujah"/>
              <a:buChar char="●"/>
              <a:defRPr sz="3000" b="1">
                <a:solidFill>
                  <a:srgbClr val="9B37AA"/>
                </a:solidFill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3000"/>
            </a:lvl2pPr>
            <a:lvl3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3000"/>
            </a:lvl3pPr>
            <a:lvl4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3000"/>
            </a:lvl4pPr>
            <a:lvl5pPr marL="0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3000"/>
            </a:lvl5pPr>
            <a:lvl6pPr marL="447675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3000"/>
            </a:lvl6pPr>
            <a:lvl7pPr marL="885825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  <a:defRPr sz="3000"/>
            </a:lvl7pPr>
            <a:lvl8pPr marL="1323975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  <a:defRPr sz="3000"/>
            </a:lvl8pPr>
            <a:lvl9pPr marL="1762125" marR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  <a:defRPr sz="30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812241" y="1371601"/>
            <a:ext cx="10363200" cy="4904699"/>
          </a:xfrm>
          <a:prstGeom prst="rect">
            <a:avLst/>
          </a:prstGeom>
          <a:noFill/>
          <a:ln>
            <a:noFill/>
          </a:ln>
        </p:spPr>
        <p:txBody>
          <a:bodyPr lIns="117825" tIns="117825" rIns="117825" bIns="117825"/>
          <a:lstStyle>
            <a:lvl1pPr marL="333375" marR="0" indent="-1905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Gloria Hallelujah"/>
              <a:buChar char="●"/>
              <a:defRPr sz="2025">
                <a:latin typeface="Gloria Hallelujah"/>
                <a:ea typeface="Gloria Hallelujah"/>
                <a:cs typeface="Gloria Hallelujah"/>
                <a:sym typeface="Gloria Hallelujah"/>
              </a:defRPr>
            </a:lvl1pPr>
            <a:lvl2pPr marL="714375" marR="0" indent="-142875" algn="l" rtl="0">
              <a:lnSpc>
                <a:spcPct val="150000"/>
              </a:lnSpc>
              <a:spcBef>
                <a:spcPts val="525"/>
              </a:spcBef>
              <a:spcAft>
                <a:spcPts val="0"/>
              </a:spcAft>
              <a:buSzPct val="100000"/>
              <a:buFont typeface="Gloria Hallelujah"/>
              <a:buChar char="●"/>
              <a:defRPr sz="2025">
                <a:latin typeface="Gloria Hallelujah"/>
                <a:ea typeface="Gloria Hallelujah"/>
                <a:cs typeface="Gloria Hallelujah"/>
                <a:sym typeface="Gloria Hallelujah"/>
              </a:defRPr>
            </a:lvl2pPr>
            <a:lvl3pPr marL="1104900" marR="0" indent="-123825" algn="l" rtl="0">
              <a:lnSpc>
                <a:spcPct val="150000"/>
              </a:lnSpc>
              <a:spcBef>
                <a:spcPts val="450"/>
              </a:spcBef>
              <a:spcAft>
                <a:spcPts val="0"/>
              </a:spcAft>
              <a:buSzPct val="100000"/>
              <a:buFont typeface="Gloria Hallelujah"/>
              <a:buChar char="●"/>
              <a:defRPr sz="2025">
                <a:latin typeface="Gloria Hallelujah"/>
                <a:ea typeface="Gloria Hallelujah"/>
                <a:cs typeface="Gloria Hallelujah"/>
                <a:sym typeface="Gloria Hallelujah"/>
              </a:defRPr>
            </a:lvl3pPr>
            <a:lvl4pPr marL="1552575" marR="0" indent="-104775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ct val="100000"/>
              <a:buFont typeface="Gloria Hallelujah"/>
              <a:buChar char="•"/>
              <a:defRPr sz="2025">
                <a:latin typeface="Gloria Hallelujah"/>
                <a:ea typeface="Gloria Hallelujah"/>
                <a:cs typeface="Gloria Hallelujah"/>
                <a:sym typeface="Gloria Hallelujah"/>
              </a:defRPr>
            </a:lvl4pPr>
            <a:lvl5pPr marL="1990725" marR="0" indent="-952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ct val="100000"/>
              <a:buFont typeface="Gloria Hallelujah"/>
              <a:buChar char="–"/>
              <a:defRPr sz="2025">
                <a:latin typeface="Gloria Hallelujah"/>
                <a:ea typeface="Gloria Hallelujah"/>
                <a:cs typeface="Gloria Hallelujah"/>
                <a:sym typeface="Gloria Hallelujah"/>
              </a:defRPr>
            </a:lvl5pPr>
            <a:lvl6pPr marL="2428875" marR="0" indent="-952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ct val="100000"/>
              <a:buFont typeface="Gloria Hallelujah"/>
              <a:buChar char="–"/>
              <a:defRPr sz="2025">
                <a:latin typeface="Gloria Hallelujah"/>
                <a:ea typeface="Gloria Hallelujah"/>
                <a:cs typeface="Gloria Hallelujah"/>
                <a:sym typeface="Gloria Hallelujah"/>
              </a:defRPr>
            </a:lvl6pPr>
            <a:lvl7pPr marL="2867025" marR="0" indent="-952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ct val="100000"/>
              <a:buFont typeface="Gloria Hallelujah"/>
              <a:buChar char="–"/>
              <a:defRPr sz="2025">
                <a:latin typeface="Gloria Hallelujah"/>
                <a:ea typeface="Gloria Hallelujah"/>
                <a:cs typeface="Gloria Hallelujah"/>
                <a:sym typeface="Gloria Hallelujah"/>
              </a:defRPr>
            </a:lvl7pPr>
            <a:lvl8pPr marL="3314700" marR="0" indent="-95250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ct val="100000"/>
              <a:buFont typeface="Gloria Hallelujah"/>
              <a:buChar char="–"/>
              <a:defRPr sz="2025">
                <a:latin typeface="Gloria Hallelujah"/>
                <a:ea typeface="Gloria Hallelujah"/>
                <a:cs typeface="Gloria Hallelujah"/>
                <a:sym typeface="Gloria Hallelujah"/>
              </a:defRPr>
            </a:lvl8pPr>
            <a:lvl9pPr marL="3762375" marR="0" indent="-104775" algn="l" rtl="0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SzPct val="100000"/>
              <a:buFont typeface="Gloria Hallelujah"/>
              <a:buChar char="–"/>
              <a:defRPr sz="2025">
                <a:latin typeface="Gloria Hallelujah"/>
                <a:ea typeface="Gloria Hallelujah"/>
                <a:cs typeface="Gloria Hallelujah"/>
                <a:sym typeface="Gloria Hallelujah"/>
              </a:defRPr>
            </a:lvl9pPr>
          </a:lstStyle>
          <a:p>
            <a:endParaRPr/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95265DA1-6526-40B3-C96C-7667C3BC2EA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A527FB-1457-4FFD-ADD3-FDA376ED03C6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F69983BF-C258-2015-8F0D-68ADA628864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A7FAAA-933A-403B-9125-B187F77A2D3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4F74AB4B-E7BA-BB02-77B3-6D327C623567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3005655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132D2-7F80-516D-8A69-1C73B6C8C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2FCD26-28CF-488A-997E-C35CFC1892E6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74AB4-9528-5585-91E2-971B0EB91A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BFCB31F5-6249-4BEF-B733-4E229925EA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B560B9-7F4C-FD88-DB67-D855C63E9CA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3229171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77604-CD40-83A0-1732-E97260F84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E7C114-4919-4CD1-A643-139DF01D0E81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CA2E29-3FFF-E4DC-97D5-9A4A85FF66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159489CD-A8F9-48E6-BC9A-DE223FC1CD7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A59231-050C-8C0F-E934-BD946DD5919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3028530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371600"/>
            <a:ext cx="5080000" cy="46878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371600"/>
            <a:ext cx="5080000" cy="46878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EEF909-8D33-508A-3133-424D27837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8894AB-1267-48FF-8BF6-65EE187CFC0F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2532A-BC12-28C7-0054-B4F2B60E68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AAD4085A-045B-4A9F-8613-446FCC0EBD4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DACBE33-289B-63E0-304C-378F5DF718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28012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A28A35-2518-3DC9-EE88-C98375E1C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8E4A77-6259-4F28-98D7-7F8F13560300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542B060-B031-CA20-F739-82AEA50C18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C7B69041-FD75-416F-A1A7-C3EEA95F57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CB6F103-6C27-80FE-1BE6-701B7077C7A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951503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16F21F-6B8C-13AB-A2D8-F4F4CEE77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58DA4-ACEB-4FB4-8AC2-2B73CEBF4D11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508C5C-2867-0D25-2C2C-A8AEB1D0CC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86897ABA-3A9C-4757-8D1B-57A15B8EAAB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11E62-3AC5-4137-BC77-E45424D1CF4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3400751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61FD60-22AF-2EA1-3551-CA98EC46B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19675B-9A7B-4D52-A13E-A98DD093604A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DC8D6E-BAC6-271C-8B5F-2F13EB1FD3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39814A33-3982-4E84-96CA-863F2B129E2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11B29A-6769-0AB3-226D-039B8198111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1255318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0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D4460B-1194-06AA-F14E-20BF9C8E0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20C849-81B8-4DEC-ABB2-BA1062AF66C9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49FDB-8BD4-7456-F0DB-AC5F04B85C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34628D74-3558-438F-BA23-B79D8EA62D8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8197AC-01DC-EA62-D92F-CA817C902DC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1336757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1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4BEB1-4F74-A96D-AF72-9DDD13645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DBE3E3-CD39-48E4-BD8F-D1EA0FC6B1F8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13FA8-674C-99A9-7810-1987AD1759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ea typeface="MS PGothic" pitchFamily="34" charset="-128"/>
              </a:defRPr>
            </a:lvl1pPr>
          </a:lstStyle>
          <a:p>
            <a:pPr>
              <a:defRPr/>
            </a:pPr>
            <a:fld id="{620CC8A0-EBFE-4C0A-905E-2DA2B9DECA2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C39A961-84D9-725E-241D-A819E8ACD2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2095759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AF587AA-A420-E0D2-D595-0E9FEE23F1D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914400" y="346075"/>
            <a:ext cx="10363200" cy="87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876523E-D57F-02A7-9B80-76667B73FE7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914400" y="1371600"/>
            <a:ext cx="10363200" cy="4687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45412" name="Rectangle 4">
            <a:extLst>
              <a:ext uri="{FF2B5EF4-FFF2-40B4-BE49-F238E27FC236}">
                <a16:creationId xmlns:a16="http://schemas.microsoft.com/office/drawing/2014/main" id="{CCED4823-14F5-1F84-4878-0E1B013A293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48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 i="0">
                <a:solidFill>
                  <a:srgbClr val="FF9933"/>
                </a:solidFill>
                <a:latin typeface="Times New Roman" panose="02020503050405090304" pitchFamily="18" charset="0"/>
                <a:ea typeface="PMingLiU" pitchFamily="18" charset="-120"/>
                <a:cs typeface="+mn-cs"/>
              </a:defRPr>
            </a:lvl1pPr>
          </a:lstStyle>
          <a:p>
            <a:pPr>
              <a:defRPr/>
            </a:pPr>
            <a:fld id="{451EEC8C-CDD8-4B2D-973C-E49C48331529}" type="datetime1">
              <a:rPr lang="en-US" altLang="en-US" smtClean="0"/>
              <a:t>5/14/2025</a:t>
            </a:fld>
            <a:endParaRPr lang="en-US" altLang="en-US"/>
          </a:p>
        </p:txBody>
      </p:sp>
      <p:sp>
        <p:nvSpPr>
          <p:cNvPr id="1029" name="Line 5">
            <a:extLst>
              <a:ext uri="{FF2B5EF4-FFF2-40B4-BE49-F238E27FC236}">
                <a16:creationId xmlns:a16="http://schemas.microsoft.com/office/drawing/2014/main" id="{3F19F46F-36D3-3F73-4663-EA6DA1A3A0E8}"/>
              </a:ext>
            </a:extLst>
          </p:cNvPr>
          <p:cNvSpPr>
            <a:spLocks noChangeShapeType="1"/>
          </p:cNvSpPr>
          <p:nvPr/>
        </p:nvSpPr>
        <p:spPr bwMode="auto">
          <a:xfrm>
            <a:off x="711200" y="1219200"/>
            <a:ext cx="10769600" cy="0"/>
          </a:xfrm>
          <a:prstGeom prst="line">
            <a:avLst/>
          </a:prstGeom>
          <a:noFill/>
          <a:ln w="76200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IN"/>
          </a:p>
        </p:txBody>
      </p:sp>
      <p:sp>
        <p:nvSpPr>
          <p:cNvPr id="145414" name="Rectangle 6">
            <a:extLst>
              <a:ext uri="{FF2B5EF4-FFF2-40B4-BE49-F238E27FC236}">
                <a16:creationId xmlns:a16="http://schemas.microsoft.com/office/drawing/2014/main" id="{610840D9-2E57-F9DA-D3C0-80A6C6F38F8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245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200">
                <a:solidFill>
                  <a:srgbClr val="CC6600"/>
                </a:solidFill>
                <a:latin typeface="Helvetica" pitchFamily="34" charset="0"/>
                <a:ea typeface="PMingLiU" pitchFamily="18" charset="-120"/>
              </a:defRPr>
            </a:lvl1pPr>
          </a:lstStyle>
          <a:p>
            <a:pPr>
              <a:defRPr/>
            </a:pPr>
            <a:fld id="{B1601EED-08CD-4F62-96C9-2C60F866E8E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45415" name="Rectangle 7">
            <a:extLst>
              <a:ext uri="{FF2B5EF4-FFF2-40B4-BE49-F238E27FC236}">
                <a16:creationId xmlns:a16="http://schemas.microsoft.com/office/drawing/2014/main" id="{9F45B7B0-12B7-973B-2CF2-9C2C0F12EA9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400800"/>
            <a:ext cx="3860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  <a:defRPr sz="1400" i="0">
                <a:solidFill>
                  <a:srgbClr val="CC6600"/>
                </a:solidFill>
                <a:latin typeface="Times New Roman" panose="02020503050405090304" pitchFamily="18" charset="0"/>
                <a:ea typeface="PMingLiU" pitchFamily="18" charset="-120"/>
                <a:cs typeface="+mn-cs"/>
              </a:defRPr>
            </a:lvl1pPr>
          </a:lstStyle>
          <a:p>
            <a:pPr>
              <a:defRPr/>
            </a:pPr>
            <a:r>
              <a:rPr lang="en-US" altLang="en-US"/>
              <a:t>SVNIT Surat</a:t>
            </a:r>
          </a:p>
        </p:txBody>
      </p:sp>
      <p:pic>
        <p:nvPicPr>
          <p:cNvPr id="1032" name="Picture 1">
            <a:extLst>
              <a:ext uri="{FF2B5EF4-FFF2-40B4-BE49-F238E27FC236}">
                <a16:creationId xmlns:a16="http://schemas.microsoft.com/office/drawing/2014/main" id="{7C8398B8-4DB2-084D-4B48-C1F9C90768A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8988" y="96838"/>
            <a:ext cx="1054100" cy="10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2">
            <a:extLst>
              <a:ext uri="{FF2B5EF4-FFF2-40B4-BE49-F238E27FC236}">
                <a16:creationId xmlns:a16="http://schemas.microsoft.com/office/drawing/2014/main" id="{205F2285-4ECC-787D-E6D4-69800F5E672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37" t="6319"/>
          <a:stretch>
            <a:fillRect/>
          </a:stretch>
        </p:blipFill>
        <p:spPr bwMode="auto">
          <a:xfrm>
            <a:off x="0" y="0"/>
            <a:ext cx="1219200" cy="1128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17" r:id="rId14"/>
    <p:sldLayoutId id="2147483832" r:id="rId15"/>
    <p:sldLayoutId id="2147483833" r:id="rId16"/>
    <p:sldLayoutId id="2147483834" r:id="rId17"/>
    <p:sldLayoutId id="2147483835" r:id="rId18"/>
    <p:sldLayoutId id="2147483818" r:id="rId19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+mj-lt"/>
          <a:ea typeface="MS PGothic" pitchFamily="34" charset="-128"/>
          <a:cs typeface="MS PGothic" pitchFamily="34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anose="02020503050405090304" pitchFamily="18" charset="0"/>
          <a:ea typeface="MS PGothic" pitchFamily="34" charset="-128"/>
          <a:cs typeface="MS PGothic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anose="02020503050405090304" pitchFamily="18" charset="0"/>
          <a:ea typeface="MS PGothic" pitchFamily="34" charset="-128"/>
          <a:cs typeface="MS PGothic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anose="02020503050405090304" pitchFamily="18" charset="0"/>
          <a:ea typeface="MS PGothic" pitchFamily="34" charset="-128"/>
          <a:cs typeface="MS PGothic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anose="02020503050405090304" pitchFamily="18" charset="0"/>
          <a:ea typeface="MS PGothic" pitchFamily="34" charset="-128"/>
          <a:cs typeface="MS PGothic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anose="02020503050405090304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anose="02020503050405090304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anose="02020503050405090304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0033CC"/>
          </a:solidFill>
          <a:latin typeface="Times New Roman" panose="02020503050405090304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sz="28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Char char="–"/>
        <a:defRPr sz="2400">
          <a:solidFill>
            <a:srgbClr val="000099"/>
          </a:solidFill>
          <a:latin typeface="+mn-lt"/>
          <a:ea typeface="MS PGothic" pitchFamily="34" charset="-128"/>
          <a:cs typeface="MS PGothic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CC00"/>
        </a:buClr>
        <a:buChar char="•"/>
        <a:defRPr sz="2400">
          <a:solidFill>
            <a:srgbClr val="336600"/>
          </a:solidFill>
          <a:latin typeface="+mn-lt"/>
          <a:ea typeface="MS PGothic" pitchFamily="34" charset="-128"/>
          <a:cs typeface="MS PGothic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CC00"/>
        </a:buClr>
        <a:buChar char="–"/>
        <a:defRPr sz="20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CC00"/>
        </a:buClr>
        <a:buChar char="»"/>
        <a:defRPr sz="20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CC00"/>
        </a:buClr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CC00"/>
        </a:buClr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CC00"/>
        </a:buClr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CC00"/>
        </a:buClr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flutter.dev/" TargetMode="External"/><Relationship Id="rId2" Type="http://schemas.openxmlformats.org/officeDocument/2006/relationships/hyperlink" Target="https://github.com/chatterjee-sid/voicebo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Footer Placeholder 2">
            <a:extLst>
              <a:ext uri="{FF2B5EF4-FFF2-40B4-BE49-F238E27FC236}">
                <a16:creationId xmlns:a16="http://schemas.microsoft.com/office/drawing/2014/main" id="{B39DE854-4562-877F-8345-DCEA88282F63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4298974" y="5149872"/>
            <a:ext cx="38608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Char char="–"/>
              <a:defRPr sz="2400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00CC00"/>
              </a:buClr>
              <a:buChar char="•"/>
              <a:defRPr sz="2400">
                <a:solidFill>
                  <a:srgbClr val="3366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00CC00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zh-CN" sz="1400" dirty="0">
                <a:solidFill>
                  <a:srgbClr val="CC6600"/>
                </a:solidFill>
                <a:latin typeface="Times New Roman Regular" charset="0"/>
                <a:ea typeface="PMingLiU" panose="020B0604030504040204" pitchFamily="18" charset="-120"/>
              </a:rPr>
              <a:t>SVNIT Surat</a:t>
            </a:r>
          </a:p>
        </p:txBody>
      </p:sp>
      <p:sp>
        <p:nvSpPr>
          <p:cNvPr id="21508" name="Rectangle 1">
            <a:extLst>
              <a:ext uri="{FF2B5EF4-FFF2-40B4-BE49-F238E27FC236}">
                <a16:creationId xmlns:a16="http://schemas.microsoft.com/office/drawing/2014/main" id="{E54F98B8-81FC-49B3-FF82-656BF03799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600318" y="496731"/>
            <a:ext cx="9296400" cy="1106488"/>
          </a:xfrm>
        </p:spPr>
        <p:txBody>
          <a:bodyPr lIns="0" tIns="0" rIns="0" bIns="0"/>
          <a:lstStyle/>
          <a:p>
            <a:pPr defTabSz="457200" eaLnBrk="1" hangingPunct="1">
              <a:buClr>
                <a:srgbClr val="006633"/>
              </a:buClr>
              <a:tabLst>
                <a:tab pos="0" algn="l"/>
                <a:tab pos="414338" algn="l"/>
                <a:tab pos="828675" algn="l"/>
                <a:tab pos="1243013" algn="l"/>
                <a:tab pos="1657350" algn="l"/>
                <a:tab pos="2073275" algn="l"/>
                <a:tab pos="2486025" algn="l"/>
                <a:tab pos="2901950" algn="l"/>
                <a:tab pos="3314700" algn="l"/>
                <a:tab pos="3729038" algn="l"/>
                <a:tab pos="4144963" algn="l"/>
                <a:tab pos="4559300" algn="l"/>
                <a:tab pos="4973638" algn="l"/>
                <a:tab pos="5387975" algn="l"/>
                <a:tab pos="5803900" algn="l"/>
                <a:tab pos="6218238" algn="l"/>
                <a:tab pos="6632575" algn="l"/>
                <a:tab pos="7046913" algn="l"/>
                <a:tab pos="7461250" algn="l"/>
                <a:tab pos="7877175" algn="l"/>
                <a:tab pos="8291513" algn="l"/>
              </a:tabLst>
            </a:pPr>
            <a:r>
              <a:rPr lang="en-US" altLang="zh-CN" sz="3200" dirty="0">
                <a:latin typeface="Times New Roman Regular" charset="0"/>
              </a:rPr>
              <a:t>Voice-Controlled Driving Robot with LLM Integration</a:t>
            </a:r>
            <a:endParaRPr lang="en-US" altLang="zh-CN" sz="3200" dirty="0">
              <a:solidFill>
                <a:srgbClr val="7030A0"/>
              </a:solidFill>
              <a:latin typeface="Times New Roman Regular" charset="0"/>
            </a:endParaRPr>
          </a:p>
        </p:txBody>
      </p:sp>
      <p:sp>
        <p:nvSpPr>
          <p:cNvPr id="21509" name="Rectangle 1">
            <a:extLst>
              <a:ext uri="{FF2B5EF4-FFF2-40B4-BE49-F238E27FC236}">
                <a16:creationId xmlns:a16="http://schemas.microsoft.com/office/drawing/2014/main" id="{402B54F4-C44A-7CD7-6988-9458F91082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5600" y="3883727"/>
            <a:ext cx="3047904" cy="2817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936" tIns="41469" rIns="82936" bIns="41469">
            <a:spAutoFit/>
          </a:bodyPr>
          <a:lstStyle>
            <a:lvl1pPr defTabSz="414338">
              <a:spcBef>
                <a:spcPct val="20000"/>
              </a:spcBef>
              <a:buClr>
                <a:srgbClr val="FF0000"/>
              </a:buClr>
              <a:buChar char="•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14338">
              <a:spcBef>
                <a:spcPct val="20000"/>
              </a:spcBef>
              <a:buClr>
                <a:schemeClr val="accent2"/>
              </a:buClr>
              <a:buChar char="–"/>
              <a:defRPr sz="2400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14338">
              <a:spcBef>
                <a:spcPct val="20000"/>
              </a:spcBef>
              <a:buClr>
                <a:srgbClr val="00CC00"/>
              </a:buClr>
              <a:buChar char="•"/>
              <a:defRPr sz="2400">
                <a:solidFill>
                  <a:srgbClr val="3366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14338">
              <a:spcBef>
                <a:spcPct val="20000"/>
              </a:spcBef>
              <a:buClr>
                <a:srgbClr val="00CC00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14338">
              <a:spcBef>
                <a:spcPct val="20000"/>
              </a:spcBef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25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Times New Roman Regular" charset="0"/>
              </a:rPr>
              <a:t>Presented By : </a:t>
            </a:r>
          </a:p>
          <a:p>
            <a:pPr algn="ctr">
              <a:lnSpc>
                <a:spcPct val="125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1800" dirty="0">
                <a:solidFill>
                  <a:srgbClr val="000000"/>
                </a:solidFill>
                <a:latin typeface="Times New Roman Regular" charset="0"/>
              </a:rPr>
              <a:t>Team 2</a:t>
            </a:r>
          </a:p>
          <a:p>
            <a:pPr algn="ctr">
              <a:lnSpc>
                <a:spcPct val="125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1800" dirty="0">
                <a:solidFill>
                  <a:srgbClr val="000000"/>
                </a:solidFill>
                <a:latin typeface="Times New Roman Regular" charset="0"/>
              </a:rPr>
              <a:t>Roll No:</a:t>
            </a:r>
          </a:p>
          <a:p>
            <a:pPr algn="ctr">
              <a:lnSpc>
                <a:spcPct val="125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latin typeface="Times New Roman Regular" charset="0"/>
              </a:rPr>
              <a:t>U23CS014 : Naishadh Rana</a:t>
            </a:r>
          </a:p>
          <a:p>
            <a:pPr algn="ctr">
              <a:lnSpc>
                <a:spcPct val="125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latin typeface="Times New Roman Regular" charset="0"/>
              </a:rPr>
              <a:t>U23CS022 : Nikhil </a:t>
            </a:r>
            <a:r>
              <a:rPr lang="en-US" sz="1400" dirty="0" err="1"/>
              <a:t>Chhasiya</a:t>
            </a:r>
            <a:endParaRPr lang="en-US" altLang="en-US" sz="1400" dirty="0">
              <a:solidFill>
                <a:srgbClr val="000000"/>
              </a:solidFill>
              <a:latin typeface="Times New Roman Regular" charset="0"/>
            </a:endParaRPr>
          </a:p>
          <a:p>
            <a:pPr algn="ctr">
              <a:lnSpc>
                <a:spcPct val="125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latin typeface="Times New Roman Regular" charset="0"/>
              </a:rPr>
              <a:t>U23CS024 : Parth Gandhi</a:t>
            </a:r>
          </a:p>
          <a:p>
            <a:pPr algn="ctr">
              <a:lnSpc>
                <a:spcPct val="125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latin typeface="Times New Roman Regular" charset="0"/>
              </a:rPr>
              <a:t>U23CS028 : Siddhartha Chatterjee</a:t>
            </a:r>
          </a:p>
          <a:p>
            <a:pPr algn="ctr">
              <a:lnSpc>
                <a:spcPct val="125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latin typeface="Times New Roman Regular" charset="0"/>
              </a:rPr>
              <a:t>U23CS080 : Divyansh Vijay</a:t>
            </a:r>
          </a:p>
          <a:p>
            <a:pPr algn="ctr">
              <a:lnSpc>
                <a:spcPct val="125000"/>
              </a:lnSpc>
              <a:spcBef>
                <a:spcPct val="0"/>
              </a:spcBef>
              <a:buClrTx/>
              <a:buFontTx/>
              <a:buNone/>
            </a:pPr>
            <a:endParaRPr lang="en-US" altLang="en-US" sz="2000" dirty="0">
              <a:solidFill>
                <a:srgbClr val="000000"/>
              </a:solidFill>
              <a:latin typeface="Times New Roman Regular" charset="0"/>
            </a:endParaRPr>
          </a:p>
        </p:txBody>
      </p:sp>
      <p:sp>
        <p:nvSpPr>
          <p:cNvPr id="21510" name="Rectangle 1">
            <a:extLst>
              <a:ext uri="{FF2B5EF4-FFF2-40B4-BE49-F238E27FC236}">
                <a16:creationId xmlns:a16="http://schemas.microsoft.com/office/drawing/2014/main" id="{6018113D-A617-6692-0652-E834198CF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0849" y="4641872"/>
            <a:ext cx="1619812" cy="468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936" tIns="41469" rIns="82936" bIns="41469">
            <a:spAutoFit/>
          </a:bodyPr>
          <a:lstStyle>
            <a:lvl1pPr defTabSz="414338">
              <a:spcBef>
                <a:spcPct val="20000"/>
              </a:spcBef>
              <a:buClr>
                <a:srgbClr val="FF0000"/>
              </a:buClr>
              <a:buChar char="•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14338">
              <a:spcBef>
                <a:spcPct val="20000"/>
              </a:spcBef>
              <a:buClr>
                <a:schemeClr val="accent2"/>
              </a:buClr>
              <a:buChar char="–"/>
              <a:defRPr sz="2400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14338">
              <a:spcBef>
                <a:spcPct val="20000"/>
              </a:spcBef>
              <a:buClr>
                <a:srgbClr val="00CC00"/>
              </a:buClr>
              <a:buChar char="•"/>
              <a:defRPr sz="2400">
                <a:solidFill>
                  <a:srgbClr val="3366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14338">
              <a:spcBef>
                <a:spcPct val="20000"/>
              </a:spcBef>
              <a:buClr>
                <a:srgbClr val="00CC00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14338">
              <a:spcBef>
                <a:spcPct val="20000"/>
              </a:spcBef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IN" altLang="en-US" sz="2500" b="1" dirty="0">
                <a:latin typeface="Times New Roman Regular" charset="0"/>
              </a:rPr>
              <a:t>April </a:t>
            </a:r>
            <a:r>
              <a:rPr lang="en-US" altLang="en-US" sz="2500" b="1" dirty="0">
                <a:latin typeface="Times New Roman Regular" charset="0"/>
              </a:rPr>
              <a:t>20</a:t>
            </a:r>
            <a:r>
              <a:rPr lang="en-IN" altLang="en-US" sz="2500" b="1" dirty="0">
                <a:latin typeface="Times New Roman Regular" charset="0"/>
              </a:rPr>
              <a:t>25</a:t>
            </a:r>
            <a:endParaRPr lang="en-US" altLang="zh-CN" sz="2700" dirty="0">
              <a:latin typeface="Times New Roman Regular" charset="0"/>
            </a:endParaRPr>
          </a:p>
        </p:txBody>
      </p:sp>
      <p:sp>
        <p:nvSpPr>
          <p:cNvPr id="21511" name="Rectangle 6">
            <a:extLst>
              <a:ext uri="{FF2B5EF4-FFF2-40B4-BE49-F238E27FC236}">
                <a16:creationId xmlns:a16="http://schemas.microsoft.com/office/drawing/2014/main" id="{1BB7AEC5-D3EF-0983-4888-4F1E12610A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1237" y="1558947"/>
            <a:ext cx="5584825" cy="52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defTabSz="414338">
              <a:spcBef>
                <a:spcPct val="20000"/>
              </a:spcBef>
              <a:buClr>
                <a:srgbClr val="FF0000"/>
              </a:buClr>
              <a:buChar char="•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14338">
              <a:spcBef>
                <a:spcPct val="20000"/>
              </a:spcBef>
              <a:buClr>
                <a:schemeClr val="accent2"/>
              </a:buClr>
              <a:buChar char="–"/>
              <a:defRPr sz="2400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14338">
              <a:spcBef>
                <a:spcPct val="20000"/>
              </a:spcBef>
              <a:buClr>
                <a:srgbClr val="00CC00"/>
              </a:buClr>
              <a:buChar char="•"/>
              <a:defRPr sz="2400">
                <a:solidFill>
                  <a:srgbClr val="3366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14338">
              <a:spcBef>
                <a:spcPct val="20000"/>
              </a:spcBef>
              <a:buClr>
                <a:srgbClr val="00CC00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14338">
              <a:spcBef>
                <a:spcPct val="20000"/>
              </a:spcBef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14338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ct val="125000"/>
              </a:lnSpc>
              <a:spcBef>
                <a:spcPct val="0"/>
              </a:spcBef>
              <a:buClrTx/>
              <a:buFontTx/>
              <a:buNone/>
            </a:pPr>
            <a:r>
              <a:rPr lang="en-US" altLang="en-US" sz="2500" b="1">
                <a:solidFill>
                  <a:srgbClr val="000000"/>
                </a:solidFill>
                <a:latin typeface="Times New Roman Regular" charset="0"/>
              </a:rPr>
              <a:t>CS232 – Artificial Intelligence (Project)</a:t>
            </a:r>
          </a:p>
        </p:txBody>
      </p:sp>
      <p:pic>
        <p:nvPicPr>
          <p:cNvPr id="21512" name="Picture 2">
            <a:extLst>
              <a:ext uri="{FF2B5EF4-FFF2-40B4-BE49-F238E27FC236}">
                <a16:creationId xmlns:a16="http://schemas.microsoft.com/office/drawing/2014/main" id="{7987DF7E-3FE6-8520-D4D5-38F4E9303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24" y="2590822"/>
            <a:ext cx="2093913" cy="200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DBF859-4B60-F821-8A86-F044D0AF6F5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9814A33-3982-4E84-96CA-863F2B129E27}" type="slidenum">
              <a:rPr lang="en-US" altLang="en-US" smtClean="0"/>
              <a:pPr>
                <a:defRPr/>
              </a:pPr>
              <a:t>1</a:t>
            </a:fld>
            <a:endParaRPr lang="en-US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9"/>
    </mc:Choice>
    <mc:Fallback>
      <p:transition spd="slow" advTm="248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>
            <a:extLst>
              <a:ext uri="{FF2B5EF4-FFF2-40B4-BE49-F238E27FC236}">
                <a16:creationId xmlns:a16="http://schemas.microsoft.com/office/drawing/2014/main" id="{14BB7842-DA6F-426B-C770-861A3C5CD4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Methodology - Algorithm</a:t>
            </a:r>
          </a:p>
        </p:txBody>
      </p:sp>
      <p:sp>
        <p:nvSpPr>
          <p:cNvPr id="28675" name="Content Placeholder 2">
            <a:extLst>
              <a:ext uri="{FF2B5EF4-FFF2-40B4-BE49-F238E27FC236}">
                <a16:creationId xmlns:a16="http://schemas.microsoft.com/office/drawing/2014/main" id="{35F7CD0C-6098-BA17-95E1-61A3E67355E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IN" altLang="en-US" dirty="0"/>
              <a:t>User inputs command on the mobile application.</a:t>
            </a:r>
          </a:p>
          <a:p>
            <a:r>
              <a:rPr lang="en-IN" altLang="en-US" dirty="0"/>
              <a:t>The given input is converted to text</a:t>
            </a:r>
          </a:p>
          <a:p>
            <a:r>
              <a:rPr lang="en-IN" altLang="en-US" dirty="0"/>
              <a:t>Text sent to LLM for processing and command interpretation.</a:t>
            </a:r>
          </a:p>
          <a:p>
            <a:r>
              <a:rPr lang="en-IN" altLang="en-US" dirty="0"/>
              <a:t>LLM identifies the command and translates to robot control signals.</a:t>
            </a:r>
          </a:p>
          <a:p>
            <a:r>
              <a:rPr lang="en-US" altLang="en-US" dirty="0"/>
              <a:t>Control signals sent to </a:t>
            </a:r>
            <a:r>
              <a:rPr lang="en-IN" altLang="en-US" dirty="0"/>
              <a:t>ESP32</a:t>
            </a:r>
          </a:p>
          <a:p>
            <a:r>
              <a:rPr lang="en-US" altLang="en-US"/>
              <a:t>ESP32 </a:t>
            </a:r>
            <a:r>
              <a:rPr lang="en-US" altLang="en-US" dirty="0"/>
              <a:t>executes appropriate motor control functions</a:t>
            </a:r>
            <a:endParaRPr lang="en-IN" altLang="en-US" dirty="0"/>
          </a:p>
        </p:txBody>
      </p:sp>
      <p:sp>
        <p:nvSpPr>
          <p:cNvPr id="28677" name="Footer Placeholder 4">
            <a:extLst>
              <a:ext uri="{FF2B5EF4-FFF2-40B4-BE49-F238E27FC236}">
                <a16:creationId xmlns:a16="http://schemas.microsoft.com/office/drawing/2014/main" id="{4AC42520-53BE-9F99-0B7F-8238FD71FEE4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>
                <a:solidFill>
                  <a:srgbClr val="CC6600"/>
                </a:solidFill>
                <a:latin typeface="Times New Roman" panose="02020603050405020304" pitchFamily="18" charset="0"/>
              </a:rPr>
              <a:t>SVNIT Surat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840113-6947-7485-8CD9-93C8AF1773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0F33-D741-D14A-1005-7B68222BA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of Working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3D920-AEF3-2A01-8BBD-4BFE5E876E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958350-01AB-8734-9EEC-0BB45A885FC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SVNIT Surat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92A6FE-CDDA-720A-829B-252EDE3CC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1236" y="1371600"/>
            <a:ext cx="6809527" cy="4687888"/>
          </a:xfrm>
        </p:spPr>
      </p:pic>
    </p:spTree>
    <p:extLst>
      <p:ext uri="{BB962C8B-B14F-4D97-AF65-F5344CB8AC3E}">
        <p14:creationId xmlns:p14="http://schemas.microsoft.com/office/powerpoint/2010/main" val="1954861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54574-B49B-EE5E-7D88-E715025BE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Module / Chapter Used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D11CD-E8F7-D116-CD60-8B762B1AC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Module 2 (To identify problem statement, understanding environment, deciding PEAS)</a:t>
            </a:r>
          </a:p>
          <a:p>
            <a:r>
              <a:rPr lang="en-IN" dirty="0"/>
              <a:t>Module 5 (</a:t>
            </a:r>
            <a:r>
              <a:rPr lang="en-US" dirty="0"/>
              <a:t>Knowledge representation &amp; planning [LLM routing])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CF48B-C489-4098-EC8E-A57E2E5A690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SVNIT Surat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F673A99-01C1-B19A-7CC0-0905556ACF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9244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743E26-F03E-770E-8B7C-C961226CB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F8FA8-5D11-4CC0-B45A-3F208C755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Whisper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802F2-7E41-9852-A2C9-F907D8397B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Converts spoken words into machine-readable input for action execution.​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Audio Capture: Whisper records your voice input and splits it into 30-second segments.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Preprocessing: The audio is normalized and converted into a log-Mel spectrogram (a time-frequency representation).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Model Input: This spectrogram is fed into a Transformer-based neural network trained on multilingual speech data.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Speech Recognition: The model predicts the spoken words, handling various accents, noise, and speech patterns.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Language Detection &amp; Translation: It detects the spoken language and, if needed, translates it into English.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Text Output: Finally, it generates English text tokens as accurate transcriptions of the original speech.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3F047-3FB8-D9D9-9AA0-E5474A933E0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SVNIT Surat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467576D-4B92-1614-8F50-8C143495CD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7020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88048-9F29-6971-3C14-AC254C05C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DistilBERT</a:t>
            </a:r>
            <a:r>
              <a:rPr lang="en-IN" dirty="0"/>
              <a:t>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BDF9B-AE16-7BF7-C91A-8A650302D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1"/>
                </a:solidFill>
              </a:rPr>
              <a:t>Extracts action (e.g., “go forward”), parameters (speed, distance)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1. Input Tokenization: The input sentence is first broken into smaller units (tokens) using a tokenizer (like </a:t>
            </a:r>
            <a:r>
              <a:rPr lang="en-US" sz="2000" dirty="0" err="1">
                <a:solidFill>
                  <a:schemeClr val="tx1"/>
                </a:solidFill>
              </a:rPr>
              <a:t>WordPiece</a:t>
            </a:r>
            <a:r>
              <a:rPr lang="en-US" sz="2000" dirty="0">
                <a:solidFill>
                  <a:schemeClr val="tx1"/>
                </a:solidFill>
              </a:rPr>
              <a:t>), and each token is mapped to a unique ID.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2. Embedding Layer: These token IDs are converted into dense vector embeddings, capturing semantic and positional information.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3. Transformer Layers: The embeddings are passed through multiple layers of a smaller, distilled Transformer, which mimics BERT’s behavior but with fewer parameters and faster computation.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4. Contextual Understanding: Each token’s representation is updated by attending to all other tokens using self-attention, allowing the model to understand context.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5. Output Generation: The final hidden states can be used for tasks like classification, question answering, or feature extraction, depending on the application.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6. Efficiency: </a:t>
            </a:r>
            <a:r>
              <a:rPr lang="en-US" sz="2000" dirty="0" err="1">
                <a:solidFill>
                  <a:schemeClr val="tx1"/>
                </a:solidFill>
              </a:rPr>
              <a:t>DistilBERT</a:t>
            </a:r>
            <a:r>
              <a:rPr lang="en-US" sz="2000" dirty="0">
                <a:solidFill>
                  <a:schemeClr val="tx1"/>
                </a:solidFill>
              </a:rPr>
              <a:t> retains about 97% of BERT’s performance while being 40% smaller and 60% faster.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18985-AF9E-D785-7F3A-F7F81005A3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399F6-DD08-91C0-86F4-FB8E5D06E6F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3125615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1EC41-0637-330B-FC85-A62A66C85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Working Video</a:t>
            </a:r>
          </a:p>
        </p:txBody>
      </p:sp>
      <p:pic>
        <p:nvPicPr>
          <p:cNvPr id="4" name="WhatsApp Video 2025-04-26 at 11.12.49 AM">
            <a:hlinkClick r:id="" action="ppaction://media"/>
            <a:extLst>
              <a:ext uri="{FF2B5EF4-FFF2-40B4-BE49-F238E27FC236}">
                <a16:creationId xmlns:a16="http://schemas.microsoft.com/office/drawing/2014/main" id="{31A51660-E3B7-DF3B-C3D0-C619765DAA8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5800" y="1371600"/>
            <a:ext cx="8280400" cy="4687888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820C6-FC96-1AD0-0F83-5B0546B333E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SVNIT Surat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A4BBAFB-900E-A27F-F4F7-68EF1021AF0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0629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E93E6-7F97-8762-A950-BDABE77D4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Our 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8CC72-15E3-3AD1-A3C2-DB33D9938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Siddhartha Chatterjee:</a:t>
            </a:r>
          </a:p>
          <a:p>
            <a:pPr lvl="1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1. Had the experience of app development using Flutter </a:t>
            </a:r>
          </a:p>
          <a:p>
            <a:pPr lvl="1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2. Learnt using different packages for different purposes like recording of audio and </a:t>
            </a:r>
            <a:r>
              <a:rPr 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api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calls (and Bluetooth connection, unused)</a:t>
            </a:r>
          </a:p>
          <a:p>
            <a:r>
              <a:rPr lang="en-US" sz="2400" dirty="0"/>
              <a:t>Parth Gandhi</a:t>
            </a:r>
          </a:p>
          <a:p>
            <a:pPr lvl="1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1. Learnt how to use Whisper(ASR model)</a:t>
            </a:r>
          </a:p>
          <a:p>
            <a:pPr lvl="1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2. Learnt basic use of  Distil-BERT (NLP model) for command extraction.</a:t>
            </a:r>
          </a:p>
          <a:p>
            <a:r>
              <a:rPr lang="en-US" sz="2400" dirty="0"/>
              <a:t>Nikhil </a:t>
            </a:r>
            <a:r>
              <a:rPr lang="en-US" sz="2400" dirty="0" err="1"/>
              <a:t>Chhasiya</a:t>
            </a:r>
            <a:endParaRPr lang="en-US" sz="2400" dirty="0"/>
          </a:p>
          <a:p>
            <a:pPr lvl="1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1. </a:t>
            </a:r>
            <a:r>
              <a:rPr lang="en-US" sz="180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ea typeface="MS PGothic" panose="020B0600070205080204" pitchFamily="34" charset="-128"/>
                <a:cs typeface="MS PGothic" panose="020B0600070205080204" pitchFamily="34" charset="-128"/>
              </a:rPr>
              <a:t>Fine-tuning</a:t>
            </a:r>
          </a:p>
          <a:p>
            <a:pPr lvl="1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2. Deployed and Set up Models on Hugging face </a:t>
            </a:r>
          </a:p>
          <a:p>
            <a:pPr lvl="1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3. </a:t>
            </a:r>
            <a:r>
              <a:rPr lang="en-US" sz="180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ea typeface="MS PGothic" panose="020B0600070205080204" pitchFamily="34" charset="-128"/>
                <a:cs typeface="MS PGothic" panose="020B0600070205080204" pitchFamily="34" charset="-128"/>
              </a:rPr>
              <a:t>Learnt a synthetic Dataset using GANs.</a:t>
            </a:r>
          </a:p>
          <a:p>
            <a:pPr lvl="1"/>
            <a:r>
              <a:rPr lang="en-US" sz="1800" dirty="0">
                <a:solidFill>
                  <a:srgbClr val="0D0D0D"/>
                </a:solidFill>
                <a:latin typeface="Times New Roman" panose="02020603050405020304" pitchFamily="18" charset="0"/>
              </a:rPr>
              <a:t>4. Wiring and circuit knowledge</a:t>
            </a:r>
          </a:p>
          <a:p>
            <a:pPr lvl="1"/>
            <a:r>
              <a:rPr lang="en-US" sz="1800" dirty="0">
                <a:solidFill>
                  <a:srgbClr val="0D0D0D"/>
                </a:solidFill>
                <a:effectLst/>
                <a:latin typeface="Times New Roman" panose="02020603050405020304" pitchFamily="18" charset="0"/>
              </a:rPr>
              <a:t>5. Bert-base-multilingual-cased</a:t>
            </a:r>
            <a:endParaRPr lang="en-IN" sz="1800" dirty="0">
              <a:effectLst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AF94F-C52C-F9C8-0184-EF2882737BA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SVNIT Surat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53EDB04-3C0D-CE9A-1E41-E8C91BAC63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1914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404CD-0AE0-CC43-D401-74C8D9064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Learnings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58AAC-3F3B-5561-CC7F-CBF0155D3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Naishadh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1. Ideation and critical thinking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2. Arduino Coding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3. Hardware configurating and integration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4. Always keep backup hardware (motor drivers, cell holders </a:t>
            </a:r>
            <a:r>
              <a:rPr lang="en-US" sz="2000" dirty="0" err="1">
                <a:solidFill>
                  <a:schemeClr val="tx1"/>
                </a:solidFill>
              </a:rPr>
              <a:t>etc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5. ESP Programming</a:t>
            </a:r>
          </a:p>
          <a:p>
            <a:pPr lvl="1"/>
            <a:endParaRPr lang="en-US" sz="2000" dirty="0">
              <a:solidFill>
                <a:schemeClr val="tx1"/>
              </a:solidFill>
            </a:endParaRPr>
          </a:p>
          <a:p>
            <a:r>
              <a:rPr lang="en-US" sz="2400" dirty="0"/>
              <a:t>Divyansh</a:t>
            </a:r>
          </a:p>
          <a:p>
            <a:pPr lvl="1"/>
            <a:r>
              <a:rPr lang="en-IN" sz="2000" dirty="0">
                <a:solidFill>
                  <a:schemeClr val="tx1"/>
                </a:solidFill>
              </a:rPr>
              <a:t>1. ESP Programming</a:t>
            </a:r>
          </a:p>
          <a:p>
            <a:pPr lvl="1"/>
            <a:r>
              <a:rPr lang="en-IN" sz="2000" dirty="0">
                <a:solidFill>
                  <a:schemeClr val="tx1"/>
                </a:solidFill>
              </a:rPr>
              <a:t>2. Text Classification using BERT</a:t>
            </a:r>
          </a:p>
          <a:p>
            <a:pPr lvl="1"/>
            <a:r>
              <a:rPr lang="en-IN" sz="2000" dirty="0">
                <a:solidFill>
                  <a:schemeClr val="tx1"/>
                </a:solidFill>
              </a:rPr>
              <a:t>3. Llama (unused)</a:t>
            </a:r>
          </a:p>
          <a:p>
            <a:pPr lvl="1"/>
            <a:r>
              <a:rPr lang="en-IN" sz="2000" dirty="0">
                <a:solidFill>
                  <a:schemeClr val="tx1"/>
                </a:solidFill>
              </a:rPr>
              <a:t>4. Dataset cleaning</a:t>
            </a:r>
          </a:p>
          <a:p>
            <a:pPr lvl="1"/>
            <a:r>
              <a:rPr lang="en-IN" sz="2000" dirty="0">
                <a:solidFill>
                  <a:schemeClr val="tx1"/>
                </a:solidFill>
              </a:rPr>
              <a:t>5. Learnt Flutter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3400F6-F621-9005-17AD-12AAC2E89D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340EA-794D-BF94-2341-F0D2928484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42744552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19C49-6BFF-E53A-C285-2B48B580B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Issues We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776B9-65BE-FA4E-7FC5-6050223A1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Choosing model</a:t>
            </a:r>
          </a:p>
          <a:p>
            <a:r>
              <a:rPr lang="en-IN" dirty="0"/>
              <a:t>How to minimize latency</a:t>
            </a:r>
          </a:p>
          <a:p>
            <a:r>
              <a:rPr lang="en-IN" dirty="0"/>
              <a:t>Not able to use Bluetooth module (hc-05) due to which we got a big setback on hardware part</a:t>
            </a:r>
          </a:p>
          <a:p>
            <a:r>
              <a:rPr lang="en-IN" dirty="0"/>
              <a:t>Integrating all different areas together</a:t>
            </a:r>
          </a:p>
          <a:p>
            <a:r>
              <a:rPr lang="en-IN" dirty="0"/>
              <a:t>Creating database for finetuning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67ED78-E5B5-29FF-9843-686CBFB113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CA0D1-EE8D-8FEC-74A5-6C92A4A084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1923987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4B638-E263-F094-CC0A-88E28CA5A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63A9C-1038-4973-31B7-C7D84FE0A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ESP32 Datasheet, </a:t>
            </a:r>
            <a:r>
              <a:rPr lang="en-IN" dirty="0" err="1"/>
              <a:t>Espressif</a:t>
            </a:r>
            <a:r>
              <a:rPr lang="en-IN" dirty="0"/>
              <a:t> Systems.</a:t>
            </a:r>
          </a:p>
          <a:p>
            <a:r>
              <a:rPr lang="en-IN" dirty="0"/>
              <a:t>Vaswani, A. et al. (2017). BERT: Pre-training of Deep Bidirectional Transformers.</a:t>
            </a:r>
          </a:p>
          <a:p>
            <a:r>
              <a:rPr lang="en-IN" dirty="0">
                <a:hlinkClick r:id="rId2"/>
              </a:rPr>
              <a:t>https://github.com/chatterjee-sid/voicebot</a:t>
            </a:r>
            <a:r>
              <a:rPr lang="en-IN" dirty="0"/>
              <a:t> (Our project app repo)</a:t>
            </a:r>
          </a:p>
          <a:p>
            <a:r>
              <a:rPr lang="en-IN" dirty="0">
                <a:hlinkClick r:id="rId3"/>
              </a:rPr>
              <a:t>https://docs.flutter.dev/</a:t>
            </a: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DF4DF6-6E96-96AD-9684-81933A20DE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366BF-8714-9A91-ACC6-2609EBD6F91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SVNIT Surat</a:t>
            </a:r>
          </a:p>
        </p:txBody>
      </p:sp>
    </p:spTree>
    <p:extLst>
      <p:ext uri="{BB962C8B-B14F-4D97-AF65-F5344CB8AC3E}">
        <p14:creationId xmlns:p14="http://schemas.microsoft.com/office/powerpoint/2010/main" val="693266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>
            <a:extLst>
              <a:ext uri="{FF2B5EF4-FFF2-40B4-BE49-F238E27FC236}">
                <a16:creationId xmlns:a16="http://schemas.microsoft.com/office/drawing/2014/main" id="{C66F4488-9D68-9DF2-3134-6652E1F2B9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Introduction</a:t>
            </a:r>
          </a:p>
        </p:txBody>
      </p:sp>
      <p:sp>
        <p:nvSpPr>
          <p:cNvPr id="25602" name="Content Placeholder 2">
            <a:extLst>
              <a:ext uri="{FF2B5EF4-FFF2-40B4-BE49-F238E27FC236}">
                <a16:creationId xmlns:a16="http://schemas.microsoft.com/office/drawing/2014/main" id="{6966D4FF-5155-B831-19AC-7BCD52B8B8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  <a:defRPr/>
            </a:pPr>
            <a:r>
              <a:rPr lang="en-US" b="1" dirty="0"/>
              <a:t>Problem Statements:</a:t>
            </a:r>
            <a:r>
              <a:rPr lang="en-US" dirty="0"/>
              <a:t> 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dirty="0"/>
              <a:t>People with physical impairments or situational constraints can have difficulty carrying out tasks like carrying items or accessing places.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altLang="zh-CN" dirty="0"/>
              <a:t>In hospitals a lot of infections are caused due to direct exposure of patients, nurses and other staff members with each other, even with sterile surgery equipment.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altLang="zh-CN" dirty="0"/>
              <a:t>Warehouse workers need to be trained and are often overworked.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altLang="zh-CN" dirty="0"/>
              <a:t>Mapping of unknown territory has always been a strenuous job.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endParaRPr lang="en-IN" altLang="zh-CN" dirty="0"/>
          </a:p>
        </p:txBody>
      </p:sp>
      <p:sp>
        <p:nvSpPr>
          <p:cNvPr id="23557" name="Footer Placeholder 4">
            <a:extLst>
              <a:ext uri="{FF2B5EF4-FFF2-40B4-BE49-F238E27FC236}">
                <a16:creationId xmlns:a16="http://schemas.microsoft.com/office/drawing/2014/main" id="{17679CB7-8687-5BBA-99B2-5507FBF12022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Char char="–"/>
              <a:defRPr sz="2400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00CC00"/>
              </a:buClr>
              <a:buChar char="•"/>
              <a:defRPr sz="2400">
                <a:solidFill>
                  <a:srgbClr val="3366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00CC00"/>
              </a:buClr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zh-CN" sz="1400">
                <a:solidFill>
                  <a:srgbClr val="CC6600"/>
                </a:solidFill>
                <a:ea typeface="PMingLiU" panose="020B0604030504040204" pitchFamily="18" charset="-120"/>
              </a:rPr>
              <a:t>SVNIT Surat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E292C0-86A3-5A42-FF3F-803C389568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28FB3-5C02-99BA-7860-146A89C567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693987"/>
            <a:ext cx="10363200" cy="1470025"/>
          </a:xfrm>
        </p:spPr>
        <p:txBody>
          <a:bodyPr/>
          <a:lstStyle/>
          <a:p>
            <a:r>
              <a:rPr lang="en-US" sz="4800" dirty="0"/>
              <a:t>THANK YOU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616231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E9FB0-99E5-60C5-0022-E79331485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FFB81-CCB3-A5BF-1B35-5848E3B45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295456"/>
            <a:ext cx="10363200" cy="4687888"/>
          </a:xfrm>
        </p:spPr>
        <p:txBody>
          <a:bodyPr/>
          <a:lstStyle/>
          <a:p>
            <a:pPr marL="0" indent="0" algn="l" rtl="0" eaLnBrk="0" fontAlgn="base" hangingPunct="0">
              <a:spcBef>
                <a:spcPts val="672"/>
              </a:spcBef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PGothic" panose="020B0600070205080204" pitchFamily="34" charset="-128"/>
                <a:cs typeface="MS PGothic" panose="020B0600070205080204" pitchFamily="34" charset="-128"/>
              </a:rPr>
              <a:t>Solution: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PGothic" panose="020B0600070205080204" pitchFamily="34" charset="-128"/>
                <a:cs typeface="MS PGothic" panose="020B0600070205080204" pitchFamily="34" charset="-128"/>
              </a:rPr>
              <a:t> </a:t>
            </a:r>
            <a:endParaRPr lang="en-IN" dirty="0">
              <a:effectLst/>
            </a:endParaRPr>
          </a:p>
          <a:p>
            <a:pPr marL="347472" indent="-347472" algn="l" rtl="0" eaLnBrk="0" fontAlgn="base" hangingPunct="0">
              <a:spcBef>
                <a:spcPts val="672"/>
              </a:spcBef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PGothic" panose="020B0600070205080204" pitchFamily="34" charset="-128"/>
                <a:cs typeface="MS PGothic" panose="020B0600070205080204" pitchFamily="34" charset="-128"/>
              </a:rPr>
              <a:t>Users can say “follow me” or “fetch remote” making robots act as personal aides.</a:t>
            </a:r>
          </a:p>
          <a:p>
            <a:pPr marL="347472" indent="-347472">
              <a:spcBef>
                <a:spcPts val="672"/>
              </a:spcBef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PGothic" panose="020B0600070205080204" pitchFamily="34" charset="-128"/>
                <a:cs typeface="MS PGothic" panose="020B0600070205080204" pitchFamily="34" charset="-128"/>
              </a:rPr>
              <a:t>Simple Voice commands like “bring meds to Room 12” prevent human interactions in isolation and containment areas. It also reduces PPE (Personal Protective Equipment) use.</a:t>
            </a:r>
          </a:p>
          <a:p>
            <a:pPr marL="347472" indent="-347472" algn="l" rtl="0" eaLnBrk="0" fontAlgn="base" hangingPunct="0">
              <a:spcBef>
                <a:spcPts val="672"/>
              </a:spcBef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PGothic" panose="020B0600070205080204" pitchFamily="34" charset="-128"/>
                <a:cs typeface="MS PGothic" panose="020B0600070205080204" pitchFamily="34" charset="-128"/>
              </a:rPr>
              <a:t>Voice-Guided Picking in warehouses, like “Pick item 42 from Aisle 5” accelerates order fulfillment with hu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m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PGothic" panose="020B0600070205080204" pitchFamily="34" charset="-128"/>
                <a:cs typeface="MS PGothic" panose="020B0600070205080204" pitchFamily="34" charset="-128"/>
              </a:rPr>
              <a:t>a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PGothic" panose="020B0600070205080204" pitchFamily="34" charset="-128"/>
                <a:cs typeface="MS PGothic" panose="020B0600070205080204" pitchFamily="34" charset="-128"/>
              </a:rPr>
              <a:t> minimal training.</a:t>
            </a:r>
          </a:p>
          <a:p>
            <a:pPr marL="347472" indent="-347472" algn="l" rtl="0" eaLnBrk="0" fontAlgn="base" hangingPunct="0">
              <a:spcBef>
                <a:spcPts val="672"/>
              </a:spcBef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PGothic" panose="020B0600070205080204" pitchFamily="34" charset="-128"/>
                <a:cs typeface="MS PGothic" panose="020B0600070205080204" pitchFamily="34" charset="-128"/>
              </a:rPr>
              <a:t>Direc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t voice commands instead of controlling them with remotes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PGothic" panose="020B0600070205080204" pitchFamily="34" charset="-128"/>
                <a:cs typeface="MS PGothic" panose="020B0600070205080204" pitchFamily="34" charset="-128"/>
              </a:rPr>
              <a:t>let robots dynamically adapt to changing environment.</a:t>
            </a:r>
            <a:endParaRPr lang="en-IN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MS PGothic" panose="020B0600070205080204" pitchFamily="34" charset="-128"/>
              <a:cs typeface="MS PGothic" panose="020B0600070205080204" pitchFamily="34" charset="-128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8AF1E-0EA2-F6F2-329B-A3170C3A7F5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SVNIT Surat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461428-A7BB-E9FD-418F-43FC57AA12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8182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>
            <a:extLst>
              <a:ext uri="{FF2B5EF4-FFF2-40B4-BE49-F238E27FC236}">
                <a16:creationId xmlns:a16="http://schemas.microsoft.com/office/drawing/2014/main" id="{0274097F-F7FC-0312-9BB9-5222D5D643A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4E679-BE2C-9E8A-134F-FC0CAC0C3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  <a:defRPr/>
            </a:pPr>
            <a:r>
              <a:rPr lang="en-US" sz="2400" b="1" dirty="0"/>
              <a:t>Goal:</a:t>
            </a:r>
          </a:p>
          <a:p>
            <a:pPr>
              <a:defRPr/>
            </a:pPr>
            <a:r>
              <a:rPr lang="en-US" sz="2400" dirty="0"/>
              <a:t>ESP32-powered mobile robot</a:t>
            </a:r>
          </a:p>
          <a:p>
            <a:pPr>
              <a:defRPr/>
            </a:pPr>
            <a:r>
              <a:rPr lang="en-US" sz="2400" dirty="0"/>
              <a:t>Voice interface via Whisper (ASR) + BERT (NLP) + LLM for command interpretation</a:t>
            </a:r>
          </a:p>
          <a:p>
            <a:pPr>
              <a:defRPr/>
            </a:pPr>
            <a:r>
              <a:rPr lang="en-US" sz="2400" dirty="0"/>
              <a:t>Multi-language support: English, Hindi, Gujarati</a:t>
            </a:r>
            <a:endParaRPr lang="en-US" sz="2400" b="1" dirty="0"/>
          </a:p>
          <a:p>
            <a:pPr marL="0" indent="0">
              <a:buFontTx/>
              <a:buNone/>
              <a:defRPr/>
            </a:pPr>
            <a:r>
              <a:rPr lang="en-US" sz="2400" b="1" dirty="0"/>
              <a:t>Objectives Achieved:</a:t>
            </a:r>
          </a:p>
          <a:p>
            <a:pPr>
              <a:defRPr/>
            </a:pPr>
            <a:r>
              <a:rPr lang="en-US" sz="2400" dirty="0"/>
              <a:t>Voice recognition for commands in English. (Tried for other languages)</a:t>
            </a:r>
          </a:p>
          <a:p>
            <a:pPr>
              <a:defRPr/>
            </a:pPr>
            <a:r>
              <a:rPr lang="en-US" sz="2400" dirty="0"/>
              <a:t>Mapped natural language commands to specific motor actions (forward, backward, left, right, stop)</a:t>
            </a:r>
          </a:p>
          <a:p>
            <a:pPr>
              <a:defRPr/>
            </a:pPr>
            <a:r>
              <a:rPr lang="en-US" sz="2400" dirty="0"/>
              <a:t>Ensure real-time, accurate control and feedback</a:t>
            </a:r>
            <a:endParaRPr lang="en-IN" sz="2400" dirty="0"/>
          </a:p>
        </p:txBody>
      </p:sp>
      <p:sp>
        <p:nvSpPr>
          <p:cNvPr id="25605" name="Footer Placeholder 4">
            <a:extLst>
              <a:ext uri="{FF2B5EF4-FFF2-40B4-BE49-F238E27FC236}">
                <a16:creationId xmlns:a16="http://schemas.microsoft.com/office/drawing/2014/main" id="{3A002C34-2ED0-6546-3844-A3C855D35A33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>
                <a:solidFill>
                  <a:srgbClr val="CC6600"/>
                </a:solidFill>
                <a:latin typeface="Times New Roman" panose="02020603050405020304" pitchFamily="18" charset="0"/>
              </a:rPr>
              <a:t>SVNIT Surat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E0E67-3B26-93C7-52D0-3820A8FFC0B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>
            <a:extLst>
              <a:ext uri="{FF2B5EF4-FFF2-40B4-BE49-F238E27FC236}">
                <a16:creationId xmlns:a16="http://schemas.microsoft.com/office/drawing/2014/main" id="{0B86264E-C8C8-4932-A7A0-4ABB602806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97ADB-26EF-E7CF-3B91-D50201C3F9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b="1" dirty="0"/>
              <a:t>Voice Recognition:</a:t>
            </a:r>
            <a:r>
              <a:rPr lang="en-US" dirty="0"/>
              <a:t> The robot's voice recognition system can accurately interpret commands in various acoustic environments.​</a:t>
            </a:r>
          </a:p>
          <a:p>
            <a:pPr>
              <a:defRPr/>
            </a:pPr>
            <a:r>
              <a:rPr lang="en-US" b="1" dirty="0"/>
              <a:t>Stable Operating Conditions:</a:t>
            </a:r>
            <a:r>
              <a:rPr lang="en-US" dirty="0"/>
              <a:t> presuming the robot will operate in environments with minimal obstacles and consistent lighting for optimal performance.​</a:t>
            </a:r>
          </a:p>
          <a:p>
            <a:pPr>
              <a:defRPr/>
            </a:pPr>
            <a:r>
              <a:rPr lang="en-US" b="1" dirty="0"/>
              <a:t>User Familiarity:</a:t>
            </a:r>
            <a:r>
              <a:rPr lang="en-US" dirty="0"/>
              <a:t> Assume users are trained to issue clear and concise voice commands to the robot.​</a:t>
            </a:r>
          </a:p>
          <a:p>
            <a:pPr>
              <a:defRPr/>
            </a:pPr>
            <a:endParaRPr lang="en-IN" dirty="0"/>
          </a:p>
        </p:txBody>
      </p:sp>
      <p:sp>
        <p:nvSpPr>
          <p:cNvPr id="24581" name="Footer Placeholder 4">
            <a:extLst>
              <a:ext uri="{FF2B5EF4-FFF2-40B4-BE49-F238E27FC236}">
                <a16:creationId xmlns:a16="http://schemas.microsoft.com/office/drawing/2014/main" id="{F4B44AD5-1016-8FC5-2B1F-CE027554062D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>
                <a:solidFill>
                  <a:srgbClr val="CC6600"/>
                </a:solidFill>
                <a:latin typeface="Times New Roman" panose="02020603050405020304" pitchFamily="18" charset="0"/>
              </a:rPr>
              <a:t>SVNIT Surat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7C2808-E867-A024-68BE-3FDD46BB0D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>
            <a:extLst>
              <a:ext uri="{FF2B5EF4-FFF2-40B4-BE49-F238E27FC236}">
                <a16:creationId xmlns:a16="http://schemas.microsoft.com/office/drawing/2014/main" id="{5C225EFA-48FC-081E-5C33-02B1F1046E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14400" y="346075"/>
            <a:ext cx="10363200" cy="873125"/>
          </a:xfrm>
        </p:spPr>
        <p:txBody>
          <a:bodyPr wrap="square" anchor="ctr">
            <a:normAutofit/>
          </a:bodyPr>
          <a:lstStyle/>
          <a:p>
            <a:r>
              <a:rPr lang="en-IN" altLang="en-US"/>
              <a:t>Hardware Requirements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F908BC-7453-44E4-EF20-FBC14A7B5BB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r="18725" b="-2"/>
          <a:stretch/>
        </p:blipFill>
        <p:spPr>
          <a:xfrm>
            <a:off x="914400" y="1371600"/>
            <a:ext cx="5080000" cy="4687888"/>
          </a:xfrm>
          <a:prstGeom prst="rect">
            <a:avLst/>
          </a:prstGeom>
          <a:noFill/>
        </p:spPr>
      </p:pic>
      <p:sp>
        <p:nvSpPr>
          <p:cNvPr id="29699" name="Content Placeholder 2">
            <a:extLst>
              <a:ext uri="{FF2B5EF4-FFF2-40B4-BE49-F238E27FC236}">
                <a16:creationId xmlns:a16="http://schemas.microsoft.com/office/drawing/2014/main" id="{57A821B4-1CA0-48D2-3D42-975AEF4E0181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>
          <a:xfrm>
            <a:off x="6197600" y="1371600"/>
            <a:ext cx="5080000" cy="4687888"/>
          </a:xfrm>
        </p:spPr>
        <p:txBody>
          <a:bodyPr wrap="square" anchor="t">
            <a:normAutofit/>
          </a:bodyPr>
          <a:lstStyle/>
          <a:p>
            <a:r>
              <a:rPr lang="en-IN" altLang="en-US" dirty="0"/>
              <a:t>ESP32</a:t>
            </a:r>
          </a:p>
          <a:p>
            <a:r>
              <a:rPr lang="en-IN" altLang="en-US" dirty="0"/>
              <a:t>DC Motors</a:t>
            </a:r>
          </a:p>
          <a:p>
            <a:r>
              <a:rPr lang="en-IN" altLang="en-US" dirty="0"/>
              <a:t>L298N motor driver</a:t>
            </a:r>
          </a:p>
          <a:p>
            <a:r>
              <a:rPr lang="en-IN" altLang="en-US" dirty="0"/>
              <a:t>Chassis</a:t>
            </a:r>
          </a:p>
          <a:p>
            <a:r>
              <a:rPr lang="en-IN" altLang="en-US" dirty="0"/>
              <a:t>Wheels</a:t>
            </a:r>
          </a:p>
          <a:p>
            <a:r>
              <a:rPr lang="en-IN" altLang="en-US" dirty="0"/>
              <a:t>Power Supply (12V)</a:t>
            </a:r>
          </a:p>
          <a:p>
            <a:pPr marL="0" indent="0">
              <a:buNone/>
            </a:pPr>
            <a:endParaRPr lang="en-IN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9C0D51-8BC3-85CB-D554-8F8BC3687C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245600" y="6400800"/>
            <a:ext cx="2540000" cy="4572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  <a:defRPr/>
            </a:pPr>
            <a:fld id="{BFCB31F5-6249-4BEF-B733-4E229925EAD4}" type="slidenum">
              <a:rPr lang="en-US" altLang="en-US" smtClean="0"/>
              <a:pPr>
                <a:spcAft>
                  <a:spcPts val="600"/>
                </a:spcAft>
                <a:defRPr/>
              </a:pPr>
              <a:t>6</a:t>
            </a:fld>
            <a:endParaRPr lang="en-US" altLang="en-US"/>
          </a:p>
        </p:txBody>
      </p:sp>
      <p:sp>
        <p:nvSpPr>
          <p:cNvPr id="29701" name="Footer Placeholder 4">
            <a:extLst>
              <a:ext uri="{FF2B5EF4-FFF2-40B4-BE49-F238E27FC236}">
                <a16:creationId xmlns:a16="http://schemas.microsoft.com/office/drawing/2014/main" id="{A441D307-16EA-DF5A-607A-58AAC7AF2DD5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xfrm>
            <a:off x="4165600" y="6400800"/>
            <a:ext cx="3860800" cy="4572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prstTxWarp prst="textNoShape">
              <a:avLst/>
            </a:prstTxWarp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ts val="600"/>
              </a:spcAft>
            </a:pPr>
            <a:r>
              <a:rPr lang="en-US" altLang="en-US">
                <a:solidFill>
                  <a:srgbClr val="CC6600"/>
                </a:solidFill>
              </a:rPr>
              <a:t>SVNIT Surat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EC538-46BD-3EBF-E2E7-4B294553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52400"/>
            <a:ext cx="10363200" cy="1219200"/>
          </a:xfrm>
        </p:spPr>
        <p:txBody>
          <a:bodyPr/>
          <a:lstStyle/>
          <a:p>
            <a:r>
              <a:rPr lang="en-IN" dirty="0"/>
              <a:t>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37D31-BEE9-F797-38E2-45F595A21222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IN" dirty="0"/>
              <a:t>Flutter/Dart</a:t>
            </a:r>
          </a:p>
          <a:p>
            <a:r>
              <a:rPr lang="en-IN" dirty="0" err="1"/>
              <a:t>Pytorch</a:t>
            </a:r>
            <a:endParaRPr lang="en-IN" dirty="0"/>
          </a:p>
          <a:p>
            <a:r>
              <a:rPr lang="en-IN" dirty="0"/>
              <a:t>Embedded C (ESP32 Programming)</a:t>
            </a:r>
          </a:p>
          <a:p>
            <a:endParaRPr lang="en-IN" dirty="0"/>
          </a:p>
        </p:txBody>
      </p:sp>
      <p:pic>
        <p:nvPicPr>
          <p:cNvPr id="9" name="Online Image Placeholder 8">
            <a:extLst>
              <a:ext uri="{FF2B5EF4-FFF2-40B4-BE49-F238E27FC236}">
                <a16:creationId xmlns:a16="http://schemas.microsoft.com/office/drawing/2014/main" id="{6519D603-4D6F-EB51-02F1-9F466C5FD98B}"/>
              </a:ext>
            </a:extLst>
          </p:cNvPr>
          <p:cNvPicPr>
            <a:picLocks noGrp="1" noChangeAspect="1"/>
          </p:cNvPicPr>
          <p:nvPr>
            <p:ph type="clipArt" sz="half" idx="2"/>
          </p:nvPr>
        </p:nvPicPr>
        <p:blipFill>
          <a:blip r:embed="rId2"/>
          <a:stretch>
            <a:fillRect/>
          </a:stretch>
        </p:blipFill>
        <p:spPr>
          <a:xfrm>
            <a:off x="5467665" y="1371600"/>
            <a:ext cx="6419610" cy="3657558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65F56-AC58-A060-CBDD-FFF93E4E08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SVNIT Surat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9C969-2FD3-5E2F-45FC-2083646A61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27822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>
            <a:extLst>
              <a:ext uri="{FF2B5EF4-FFF2-40B4-BE49-F238E27FC236}">
                <a16:creationId xmlns:a16="http://schemas.microsoft.com/office/drawing/2014/main" id="{B439D85C-EE25-9D9A-478C-9F2864C83D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dirty="0"/>
              <a:t>Agent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A8505-667E-7C84-26E0-674EDBCE92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en-IN" dirty="0"/>
          </a:p>
          <a:p>
            <a:pPr marL="0" indent="0">
              <a:buFontTx/>
              <a:buNone/>
              <a:defRPr/>
            </a:pPr>
            <a:r>
              <a:rPr lang="en-IN" b="1" dirty="0"/>
              <a:t>Input:</a:t>
            </a:r>
          </a:p>
          <a:p>
            <a:pPr>
              <a:defRPr/>
            </a:pPr>
            <a:r>
              <a:rPr lang="en-IN" dirty="0"/>
              <a:t>Voice Commands: User gives a direction based command in English.</a:t>
            </a:r>
          </a:p>
          <a:p>
            <a:pPr marL="0" indent="0">
              <a:buNone/>
              <a:defRPr/>
            </a:pPr>
            <a:r>
              <a:rPr lang="en-IN" b="1" dirty="0"/>
              <a:t>Output:</a:t>
            </a:r>
          </a:p>
          <a:p>
            <a:pPr>
              <a:defRPr/>
            </a:pPr>
            <a:r>
              <a:rPr lang="en-US" dirty="0"/>
              <a:t>Physical movement of the robot</a:t>
            </a:r>
            <a:r>
              <a:rPr lang="en-IN" dirty="0"/>
              <a:t>.</a:t>
            </a:r>
          </a:p>
          <a:p>
            <a:pPr marL="0" indent="0">
              <a:buNone/>
              <a:defRPr/>
            </a:pPr>
            <a:r>
              <a:rPr lang="en-IN" b="1" dirty="0"/>
              <a:t>Agent Type:</a:t>
            </a:r>
          </a:p>
          <a:p>
            <a:pPr>
              <a:defRPr/>
            </a:pPr>
            <a:r>
              <a:rPr lang="en-IN" dirty="0"/>
              <a:t>Model Based Rational Agent</a:t>
            </a:r>
          </a:p>
        </p:txBody>
      </p:sp>
      <p:sp>
        <p:nvSpPr>
          <p:cNvPr id="26629" name="Footer Placeholder 4">
            <a:extLst>
              <a:ext uri="{FF2B5EF4-FFF2-40B4-BE49-F238E27FC236}">
                <a16:creationId xmlns:a16="http://schemas.microsoft.com/office/drawing/2014/main" id="{02FDB88B-2341-A80A-D3BB-E47D69CD7F34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>
                <a:solidFill>
                  <a:srgbClr val="CC6600"/>
                </a:solidFill>
                <a:latin typeface="Times New Roman" panose="02020603050405020304" pitchFamily="18" charset="0"/>
              </a:rPr>
              <a:t>SVNIT Surat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7F20DA-C685-0AA7-659C-166C2A6E51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>
            <a:extLst>
              <a:ext uri="{FF2B5EF4-FFF2-40B4-BE49-F238E27FC236}">
                <a16:creationId xmlns:a16="http://schemas.microsoft.com/office/drawing/2014/main" id="{3FF353A3-F793-9AAD-CCF1-2B3E8D7299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Methodology – PEAS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0BB9B-419B-2975-6440-60003DB7F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  <a:defRPr/>
            </a:pPr>
            <a:r>
              <a:rPr lang="en-IN" b="1" dirty="0"/>
              <a:t>Performance Measure:</a:t>
            </a:r>
            <a:r>
              <a:rPr lang="en-IN" dirty="0"/>
              <a:t> </a:t>
            </a:r>
          </a:p>
          <a:p>
            <a:pPr>
              <a:defRPr/>
            </a:pPr>
            <a:r>
              <a:rPr lang="en-US" dirty="0"/>
              <a:t>Accuracy in recognizing and executing voice commands.</a:t>
            </a:r>
          </a:p>
          <a:p>
            <a:pPr>
              <a:defRPr/>
            </a:pPr>
            <a:r>
              <a:rPr lang="en-IN" dirty="0"/>
              <a:t>Minimizing response time</a:t>
            </a:r>
          </a:p>
          <a:p>
            <a:pPr marL="0" indent="0">
              <a:buFontTx/>
              <a:buNone/>
              <a:defRPr/>
            </a:pPr>
            <a:r>
              <a:rPr lang="en-IN" b="1" dirty="0"/>
              <a:t>Environment:</a:t>
            </a:r>
            <a:r>
              <a:rPr lang="en-IN" dirty="0"/>
              <a:t> </a:t>
            </a:r>
          </a:p>
          <a:p>
            <a:pPr>
              <a:defRPr/>
            </a:pPr>
            <a:r>
              <a:rPr lang="en-IN" dirty="0"/>
              <a:t>Closed Indoor Environment</a:t>
            </a:r>
          </a:p>
          <a:p>
            <a:pPr marL="0" indent="0">
              <a:buFontTx/>
              <a:buNone/>
              <a:defRPr/>
            </a:pPr>
            <a:r>
              <a:rPr lang="en-IN" b="1" dirty="0"/>
              <a:t>Actuators:</a:t>
            </a:r>
            <a:r>
              <a:rPr lang="en-IN" dirty="0"/>
              <a:t> </a:t>
            </a:r>
          </a:p>
          <a:p>
            <a:pPr>
              <a:defRPr/>
            </a:pPr>
            <a:r>
              <a:rPr lang="en-IN" dirty="0"/>
              <a:t>DC motors</a:t>
            </a:r>
          </a:p>
          <a:p>
            <a:pPr marL="0" indent="0">
              <a:buFontTx/>
              <a:buNone/>
              <a:defRPr/>
            </a:pPr>
            <a:r>
              <a:rPr lang="en-IN" b="1" dirty="0"/>
              <a:t>Sensors:</a:t>
            </a:r>
            <a:r>
              <a:rPr lang="en-IN" dirty="0"/>
              <a:t> </a:t>
            </a:r>
          </a:p>
          <a:p>
            <a:pPr>
              <a:defRPr/>
            </a:pPr>
            <a:r>
              <a:rPr lang="en-IN" dirty="0"/>
              <a:t>Primary sensory input via phone microphone (mobile application)</a:t>
            </a:r>
          </a:p>
          <a:p>
            <a:pPr lvl="1">
              <a:defRPr/>
            </a:pPr>
            <a:endParaRPr lang="en-IN" dirty="0"/>
          </a:p>
          <a:p>
            <a:pPr>
              <a:defRPr/>
            </a:pPr>
            <a:endParaRPr lang="en-IN" dirty="0"/>
          </a:p>
        </p:txBody>
      </p:sp>
      <p:sp>
        <p:nvSpPr>
          <p:cNvPr id="27653" name="Footer Placeholder 4">
            <a:extLst>
              <a:ext uri="{FF2B5EF4-FFF2-40B4-BE49-F238E27FC236}">
                <a16:creationId xmlns:a16="http://schemas.microsoft.com/office/drawing/2014/main" id="{1E23A088-36FB-06DC-A299-A73818333F3E}"/>
              </a:ext>
            </a:extLst>
          </p:cNvPr>
          <p:cNvSpPr>
            <a:spLocks noGrp="1" noChangeArrowheads="1"/>
          </p:cNvSpPr>
          <p:nvPr>
            <p:ph type="ftr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>
                <a:solidFill>
                  <a:srgbClr val="CC6600"/>
                </a:solidFill>
                <a:latin typeface="Times New Roman" panose="02020603050405020304" pitchFamily="18" charset="0"/>
              </a:rPr>
              <a:t>SVNIT Surat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1063BE-13E5-0813-0650-0A46182505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BFCB31F5-6249-4BEF-B733-4E229925EAD4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2">
  <a:themeElements>
    <a:clrScheme name="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emplate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TW" altLang="en-GB" sz="16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503050405090304" pitchFamily="18" charset="0"/>
            <a:ea typeface="PMingLiU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TW" altLang="en-GB" sz="16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503050405090304" pitchFamily="18" charset="0"/>
            <a:ea typeface="PMingLiU" pitchFamily="18" charset="-120"/>
          </a:defRPr>
        </a:defPPr>
      </a:lstStyle>
    </a:lnDef>
  </a:objectDefaults>
  <a:extraClrSchemeLst>
    <a:extraClrScheme>
      <a:clrScheme name="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536</TotalTime>
  <Words>1141</Words>
  <Application>Microsoft Office PowerPoint</Application>
  <PresentationFormat>Widescreen</PresentationFormat>
  <Paragraphs>175</Paragraphs>
  <Slides>20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MS PGothic</vt:lpstr>
      <vt:lpstr>Arial</vt:lpstr>
      <vt:lpstr>Calibri</vt:lpstr>
      <vt:lpstr>Gloria Hallelujah</vt:lpstr>
      <vt:lpstr>Helvetica</vt:lpstr>
      <vt:lpstr>PMingLiU</vt:lpstr>
      <vt:lpstr>Times New Roman</vt:lpstr>
      <vt:lpstr>Times New Roman Regular</vt:lpstr>
      <vt:lpstr>Theme2</vt:lpstr>
      <vt:lpstr>Voice-Controlled Driving Robot with LLM Integration</vt:lpstr>
      <vt:lpstr>Introduction</vt:lpstr>
      <vt:lpstr>Introduction</vt:lpstr>
      <vt:lpstr>Objectives</vt:lpstr>
      <vt:lpstr>Assumptions</vt:lpstr>
      <vt:lpstr>Hardware Requirements</vt:lpstr>
      <vt:lpstr>Tech Stack</vt:lpstr>
      <vt:lpstr>Agent Introduction</vt:lpstr>
      <vt:lpstr>Methodology – PEAS Framework</vt:lpstr>
      <vt:lpstr>Methodology - Algorithm</vt:lpstr>
      <vt:lpstr>Flow of Working</vt:lpstr>
      <vt:lpstr>AI Module / Chapter Used</vt:lpstr>
      <vt:lpstr>Whisper Functionality</vt:lpstr>
      <vt:lpstr>DistilBERT Functionality</vt:lpstr>
      <vt:lpstr>Working Video</vt:lpstr>
      <vt:lpstr>Our Learnings</vt:lpstr>
      <vt:lpstr>Our Learnings</vt:lpstr>
      <vt:lpstr>Issues We faced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</dc:title>
  <dc:creator>Prashant Krishnamurthy</dc:creator>
  <cp:lastModifiedBy>Zenith 1009</cp:lastModifiedBy>
  <cp:revision>710</cp:revision>
  <dcterms:created xsi:type="dcterms:W3CDTF">2002-01-06T21:33:30Z</dcterms:created>
  <dcterms:modified xsi:type="dcterms:W3CDTF">2025-05-14T10:26:41Z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1033-3.1.6.6275</vt:lpwstr>
  </property>
</Properties>
</file>